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1" r:id="rId6"/>
    <p:sldId id="262" r:id="rId7"/>
    <p:sldId id="263" r:id="rId8"/>
    <p:sldId id="265" r:id="rId9"/>
    <p:sldId id="266" r:id="rId10"/>
    <p:sldId id="267" r:id="rId11"/>
    <p:sldId id="268" r:id="rId12"/>
    <p:sldId id="269" r:id="rId13"/>
    <p:sldId id="270" r:id="rId14"/>
    <p:sldId id="271" r:id="rId15"/>
    <p:sldId id="272" r:id="rId16"/>
    <p:sldId id="275" r:id="rId17"/>
    <p:sldId id="286" r:id="rId18"/>
    <p:sldId id="287" r:id="rId19"/>
    <p:sldId id="276" r:id="rId20"/>
    <p:sldId id="288" r:id="rId21"/>
    <p:sldId id="277" r:id="rId22"/>
    <p:sldId id="278" r:id="rId23"/>
    <p:sldId id="279" r:id="rId24"/>
    <p:sldId id="280" r:id="rId25"/>
    <p:sldId id="281" r:id="rId26"/>
    <p:sldId id="282" r:id="rId27"/>
    <p:sldId id="298" r:id="rId28"/>
    <p:sldId id="283" r:id="rId29"/>
    <p:sldId id="299" r:id="rId30"/>
    <p:sldId id="284" r:id="rId31"/>
    <p:sldId id="264" r:id="rId32"/>
    <p:sldId id="295" r:id="rId33"/>
    <p:sldId id="290" r:id="rId34"/>
    <p:sldId id="296" r:id="rId35"/>
    <p:sldId id="294" r:id="rId36"/>
    <p:sldId id="300" r:id="rId37"/>
    <p:sldId id="301" r:id="rId38"/>
    <p:sldId id="29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6" d="100"/>
          <a:sy n="116" d="100"/>
        </p:scale>
        <p:origin x="3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922FDC3-1255-430B-85A1-A645A3F3BD8D}" type="datetimeFigureOut">
              <a:rPr lang="pt-BR" smtClean="0"/>
              <a:t>16/02/2023</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140098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922FDC3-1255-430B-85A1-A645A3F3BD8D}" type="datetimeFigureOut">
              <a:rPr lang="pt-BR" smtClean="0"/>
              <a:t>16/02/2023</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1028225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922FDC3-1255-430B-85A1-A645A3F3BD8D}" type="datetimeFigureOut">
              <a:rPr lang="pt-BR" smtClean="0"/>
              <a:t>16/02/2023</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089293-BC83-4D63-89FB-C9A93C1F9D95}"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8165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5922FDC3-1255-430B-85A1-A645A3F3BD8D}" type="datetimeFigureOut">
              <a:rPr lang="pt-BR" smtClean="0"/>
              <a:t>16/02/2023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1778879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5922FDC3-1255-430B-85A1-A645A3F3BD8D}" type="datetimeFigureOut">
              <a:rPr lang="pt-BR" smtClean="0"/>
              <a:t>16/02/2023</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089293-BC83-4D63-89FB-C9A93C1F9D95}"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654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5922FDC3-1255-430B-85A1-A645A3F3BD8D}" type="datetimeFigureOut">
              <a:rPr lang="pt-BR" smtClean="0"/>
              <a:t>16/02/2023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1465391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922FDC3-1255-430B-85A1-A645A3F3BD8D}" type="datetimeFigureOut">
              <a:rPr lang="pt-BR" smtClean="0"/>
              <a:t>16/02/2023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3223026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922FDC3-1255-430B-85A1-A645A3F3BD8D}" type="datetimeFigureOut">
              <a:rPr lang="pt-BR" smtClean="0"/>
              <a:t>16/02/2023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197136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922FDC3-1255-430B-85A1-A645A3F3BD8D}" type="datetimeFigureOut">
              <a:rPr lang="pt-BR" smtClean="0"/>
              <a:t>16/02/2023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412987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922FDC3-1255-430B-85A1-A645A3F3BD8D}" type="datetimeFigureOut">
              <a:rPr lang="pt-BR" smtClean="0"/>
              <a:t>16/02/2023</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2468403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922FDC3-1255-430B-85A1-A645A3F3BD8D}" type="datetimeFigureOut">
              <a:rPr lang="pt-BR" smtClean="0"/>
              <a:t>16/02/2023</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612297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922FDC3-1255-430B-85A1-A645A3F3BD8D}" type="datetimeFigureOut">
              <a:rPr lang="pt-BR" smtClean="0"/>
              <a:t>16/02/2023</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1641984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922FDC3-1255-430B-85A1-A645A3F3BD8D}" type="datetimeFigureOut">
              <a:rPr lang="pt-BR" smtClean="0"/>
              <a:t>16/02/2023</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3492619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2FDC3-1255-430B-85A1-A645A3F3BD8D}" type="datetimeFigureOut">
              <a:rPr lang="pt-BR" smtClean="0"/>
              <a:t>16/02/2023</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240670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922FDC3-1255-430B-85A1-A645A3F3BD8D}" type="datetimeFigureOut">
              <a:rPr lang="pt-BR" smtClean="0"/>
              <a:t>16/02/2023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399605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922FDC3-1255-430B-85A1-A645A3F3BD8D}" type="datetimeFigureOut">
              <a:rPr lang="pt-BR" smtClean="0"/>
              <a:t>16/02/2023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089293-BC83-4D63-89FB-C9A93C1F9D95}" type="slidenum">
              <a:rPr lang="pt-BR" smtClean="0"/>
              <a:t>‹nº›</a:t>
            </a:fld>
            <a:endParaRPr lang="pt-BR"/>
          </a:p>
        </p:txBody>
      </p:sp>
    </p:spTree>
    <p:extLst>
      <p:ext uri="{BB962C8B-B14F-4D97-AF65-F5344CB8AC3E}">
        <p14:creationId xmlns:p14="http://schemas.microsoft.com/office/powerpoint/2010/main" val="3944311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922FDC3-1255-430B-85A1-A645A3F3BD8D}" type="datetimeFigureOut">
              <a:rPr lang="pt-BR" smtClean="0"/>
              <a:t>16/02/2023</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089293-BC83-4D63-89FB-C9A93C1F9D95}" type="slidenum">
              <a:rPr lang="pt-BR" smtClean="0"/>
              <a:t>‹nº›</a:t>
            </a:fld>
            <a:endParaRPr lang="pt-BR"/>
          </a:p>
        </p:txBody>
      </p:sp>
    </p:spTree>
    <p:extLst>
      <p:ext uri="{BB962C8B-B14F-4D97-AF65-F5344CB8AC3E}">
        <p14:creationId xmlns:p14="http://schemas.microsoft.com/office/powerpoint/2010/main" val="22705762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www.planalto.gov.br/ccivil_03/_ato2019-2022/2021/lei/L14133.htm?origin=instituicao#art12vi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02673"/>
            <a:ext cx="9144000" cy="1111828"/>
          </a:xfrm>
        </p:spPr>
        <p:txBody>
          <a:bodyPr>
            <a:normAutofit fontScale="90000"/>
          </a:bodyPr>
          <a:lstStyle/>
          <a:p>
            <a:pPr algn="just"/>
            <a:r>
              <a:rPr lang="pt-BR" sz="4600" b="1" dirty="0">
                <a:effectLst>
                  <a:outerShdw dist="38100" dir="2700000" algn="bl">
                    <a:schemeClr val="accent5"/>
                  </a:outerShdw>
                </a:effectLst>
              </a:rPr>
              <a:t>ESTÁGIO DE LIQUIDAÇÃO DA DESPESA</a:t>
            </a:r>
            <a:endParaRPr lang="pt-BR" sz="4600" dirty="0"/>
          </a:p>
        </p:txBody>
      </p:sp>
      <p:sp>
        <p:nvSpPr>
          <p:cNvPr id="3" name="Subtítulo 2"/>
          <p:cNvSpPr>
            <a:spLocks noGrp="1"/>
          </p:cNvSpPr>
          <p:nvPr>
            <p:ph type="subTitle" idx="1"/>
          </p:nvPr>
        </p:nvSpPr>
        <p:spPr>
          <a:xfrm>
            <a:off x="1524000" y="1714501"/>
            <a:ext cx="10095914" cy="4551217"/>
          </a:xfrm>
        </p:spPr>
        <p:txBody>
          <a:bodyPr>
            <a:noAutofit/>
          </a:bodyPr>
          <a:lstStyle/>
          <a:p>
            <a:pPr algn="l"/>
            <a:r>
              <a:rPr lang="pt-BR" sz="1400" b="1" dirty="0">
                <a:solidFill>
                  <a:schemeClr val="tx1"/>
                </a:solidFill>
              </a:rPr>
              <a:t>FINALIDADE: </a:t>
            </a:r>
            <a:endParaRPr lang="pt-BR" sz="1400" dirty="0">
              <a:solidFill>
                <a:schemeClr val="tx1"/>
              </a:solidFill>
            </a:endParaRPr>
          </a:p>
          <a:p>
            <a:pPr algn="just"/>
            <a:r>
              <a:rPr lang="pt-BR" sz="2400" dirty="0">
                <a:solidFill>
                  <a:schemeClr val="tx1"/>
                </a:solidFill>
              </a:rPr>
              <a:t>Este Mini Curso tem a finalidade de orientar os Gestores e Fiscais de Contratos dos Órgãos da Administração Pública Estadual na função de instrução processual em fase de execução dos contratos celebrados pela Administração Pública com pessoas físicas ou jurídicas, atuando de acordo com a lei e o direito, visando a agilidade nas Análises Técnicas, bem como diminuir o alto índice de devolução dos processos por falta de procedimentos básicos, porém essenciais para o prosseguimento da despesa, e assim dar maior celeridade ao trâmite processual.</a:t>
            </a:r>
          </a:p>
          <a:p>
            <a:endParaRPr lang="pt-BR" sz="1400" dirty="0">
              <a:solidFill>
                <a:schemeClr val="tx1"/>
              </a:solidFill>
            </a:endParaRPr>
          </a:p>
        </p:txBody>
      </p:sp>
    </p:spTree>
    <p:extLst>
      <p:ext uri="{BB962C8B-B14F-4D97-AF65-F5344CB8AC3E}">
        <p14:creationId xmlns:p14="http://schemas.microsoft.com/office/powerpoint/2010/main" val="2437738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87083" y="495247"/>
            <a:ext cx="10217834" cy="976745"/>
          </a:xfrm>
        </p:spPr>
        <p:txBody>
          <a:bodyPr>
            <a:noAutofit/>
          </a:bodyPr>
          <a:lstStyle/>
          <a:p>
            <a:r>
              <a:rPr lang="pt-BR" sz="3600" b="1" dirty="0">
                <a:effectLst>
                  <a:outerShdw dist="38100" dir="2700000" algn="bl">
                    <a:schemeClr val="accent5"/>
                  </a:outerShdw>
                </a:effectLst>
              </a:rPr>
              <a:t>Procedimento de Verificação da Execução:</a:t>
            </a:r>
            <a:endParaRPr lang="pt-BR" sz="3600" dirty="0"/>
          </a:p>
        </p:txBody>
      </p:sp>
      <p:sp>
        <p:nvSpPr>
          <p:cNvPr id="3" name="Subtítulo 2"/>
          <p:cNvSpPr>
            <a:spLocks noGrp="1"/>
          </p:cNvSpPr>
          <p:nvPr>
            <p:ph type="subTitle" idx="1"/>
          </p:nvPr>
        </p:nvSpPr>
        <p:spPr>
          <a:xfrm>
            <a:off x="987083" y="1645919"/>
            <a:ext cx="10646899" cy="4909625"/>
          </a:xfrm>
        </p:spPr>
        <p:txBody>
          <a:bodyPr>
            <a:normAutofit/>
          </a:bodyPr>
          <a:lstStyle/>
          <a:p>
            <a:pPr marL="342900" lvl="0" indent="-342900" algn="just">
              <a:buFont typeface="Wingdings" panose="05000000000000000000" pitchFamily="2" charset="2"/>
              <a:buChar char="ü"/>
            </a:pPr>
            <a:r>
              <a:rPr lang="pt-BR" sz="2800" dirty="0">
                <a:solidFill>
                  <a:schemeClr val="tx1"/>
                </a:solidFill>
              </a:rPr>
              <a:t>Foi publicado o ato de designação da fiscalização?</a:t>
            </a:r>
          </a:p>
          <a:p>
            <a:pPr marL="342900" lvl="0" indent="-342900" algn="just">
              <a:buFont typeface="Wingdings" panose="05000000000000000000" pitchFamily="2" charset="2"/>
              <a:buChar char="ü"/>
            </a:pPr>
            <a:r>
              <a:rPr lang="pt-BR" sz="2800" dirty="0">
                <a:solidFill>
                  <a:schemeClr val="tx1"/>
                </a:solidFill>
              </a:rPr>
              <a:t>A forma de fornecimento do material e/ou serviços estabelecida em contrato? foi atendida?</a:t>
            </a:r>
          </a:p>
          <a:p>
            <a:pPr marL="342900" lvl="0" indent="-342900" algn="just">
              <a:buFont typeface="Wingdings" panose="05000000000000000000" pitchFamily="2" charset="2"/>
              <a:buChar char="ü"/>
            </a:pPr>
            <a:r>
              <a:rPr lang="pt-BR" sz="2800" dirty="0">
                <a:solidFill>
                  <a:schemeClr val="tx1"/>
                </a:solidFill>
              </a:rPr>
              <a:t>Os serviços/material foram prestados/entregues no prazo estabelecido? Se não, consta solicitação de prorrogação, com as devidas manifestações (</a:t>
            </a:r>
            <a:r>
              <a:rPr lang="pt-BR" sz="2800" b="1" dirty="0">
                <a:solidFill>
                  <a:schemeClr val="tx1"/>
                </a:solidFill>
              </a:rPr>
              <a:t>Gestores/Titulares</a:t>
            </a:r>
            <a:r>
              <a:rPr lang="pt-BR" sz="2800" dirty="0">
                <a:solidFill>
                  <a:schemeClr val="tx1"/>
                </a:solidFill>
              </a:rPr>
              <a:t>)?</a:t>
            </a:r>
          </a:p>
          <a:p>
            <a:pPr marL="342900" lvl="0" indent="-342900" algn="just">
              <a:buFont typeface="Wingdings" panose="05000000000000000000" pitchFamily="2" charset="2"/>
              <a:buChar char="ü"/>
            </a:pPr>
            <a:r>
              <a:rPr lang="pt-BR" sz="2800" dirty="0">
                <a:solidFill>
                  <a:schemeClr val="tx1"/>
                </a:solidFill>
              </a:rPr>
              <a:t>O objeto foi entregue em conformidade com as peças processuais (</a:t>
            </a:r>
            <a:r>
              <a:rPr lang="pt-BR" sz="2800" b="1" dirty="0">
                <a:solidFill>
                  <a:schemeClr val="tx1"/>
                </a:solidFill>
              </a:rPr>
              <a:t>edital/proposta/ARP/contratado</a:t>
            </a:r>
            <a:r>
              <a:rPr lang="pt-BR" sz="2800" dirty="0">
                <a:solidFill>
                  <a:schemeClr val="tx1"/>
                </a:solidFill>
              </a:rPr>
              <a:t>), no que se refere às especificações (</a:t>
            </a:r>
            <a:r>
              <a:rPr lang="pt-BR" sz="2800" b="1" dirty="0">
                <a:solidFill>
                  <a:schemeClr val="tx1"/>
                </a:solidFill>
              </a:rPr>
              <a:t>Marca. Modelo, tipo, quantidades, peso, prazos de validades, etc....</a:t>
            </a:r>
            <a:r>
              <a:rPr lang="pt-BR" sz="2800" dirty="0">
                <a:solidFill>
                  <a:schemeClr val="tx1"/>
                </a:solidFill>
              </a:rPr>
              <a:t> )?</a:t>
            </a:r>
          </a:p>
          <a:p>
            <a:pPr lvl="0" algn="just"/>
            <a:endParaRPr lang="pt-BR" sz="2800" dirty="0">
              <a:solidFill>
                <a:schemeClr val="tx1"/>
              </a:solidFill>
            </a:endParaRPr>
          </a:p>
          <a:p>
            <a:endParaRPr lang="pt-BR" sz="2800" dirty="0">
              <a:solidFill>
                <a:schemeClr val="tx1"/>
              </a:solidFill>
            </a:endParaRPr>
          </a:p>
        </p:txBody>
      </p:sp>
    </p:spTree>
    <p:extLst>
      <p:ext uri="{BB962C8B-B14F-4D97-AF65-F5344CB8AC3E}">
        <p14:creationId xmlns:p14="http://schemas.microsoft.com/office/powerpoint/2010/main" val="2407877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25416" y="450167"/>
            <a:ext cx="10260037" cy="735356"/>
          </a:xfrm>
        </p:spPr>
        <p:txBody>
          <a:bodyPr>
            <a:noAutofit/>
          </a:bodyPr>
          <a:lstStyle/>
          <a:p>
            <a:r>
              <a:rPr lang="pt-BR" sz="3600" b="1" dirty="0">
                <a:effectLst>
                  <a:outerShdw dist="38100" dir="2700000" algn="bl">
                    <a:schemeClr val="accent5"/>
                  </a:outerShdw>
                </a:effectLst>
              </a:rPr>
              <a:t>Procedimento de Verificação da Execução:</a:t>
            </a:r>
            <a:endParaRPr lang="pt-BR" sz="3600" dirty="0"/>
          </a:p>
        </p:txBody>
      </p:sp>
      <p:sp>
        <p:nvSpPr>
          <p:cNvPr id="3" name="Subtítulo 2"/>
          <p:cNvSpPr>
            <a:spLocks noGrp="1"/>
          </p:cNvSpPr>
          <p:nvPr>
            <p:ph type="subTitle" idx="1"/>
          </p:nvPr>
        </p:nvSpPr>
        <p:spPr>
          <a:xfrm>
            <a:off x="806547" y="1185523"/>
            <a:ext cx="10799299" cy="5222310"/>
          </a:xfrm>
        </p:spPr>
        <p:txBody>
          <a:bodyPr>
            <a:normAutofit/>
          </a:bodyPr>
          <a:lstStyle/>
          <a:p>
            <a:pPr marL="342900" lvl="0" indent="-342900" algn="just">
              <a:buFont typeface="Wingdings" panose="05000000000000000000" pitchFamily="2" charset="2"/>
              <a:buChar char="ü"/>
            </a:pPr>
            <a:r>
              <a:rPr lang="pt-BR" sz="2800" dirty="0">
                <a:solidFill>
                  <a:schemeClr val="tx1"/>
                </a:solidFill>
              </a:rPr>
              <a:t>A nota fiscal ou fatura contém a data de emissão, descrição dos serviços, </a:t>
            </a:r>
            <a:r>
              <a:rPr lang="pt-BR" sz="2800" dirty="0" err="1">
                <a:solidFill>
                  <a:schemeClr val="tx1"/>
                </a:solidFill>
              </a:rPr>
              <a:t>quant</a:t>
            </a:r>
            <a:r>
              <a:rPr lang="pt-BR" sz="2800" dirty="0">
                <a:solidFill>
                  <a:schemeClr val="tx1"/>
                </a:solidFill>
              </a:rPr>
              <a:t> x </a:t>
            </a:r>
            <a:r>
              <a:rPr lang="pt-BR" sz="2800" dirty="0" err="1">
                <a:solidFill>
                  <a:schemeClr val="tx1"/>
                </a:solidFill>
              </a:rPr>
              <a:t>pu</a:t>
            </a:r>
            <a:r>
              <a:rPr lang="pt-BR" sz="2800" dirty="0">
                <a:solidFill>
                  <a:schemeClr val="tx1"/>
                </a:solidFill>
              </a:rPr>
              <a:t> = </a:t>
            </a:r>
            <a:r>
              <a:rPr lang="pt-BR" sz="2800" dirty="0" err="1">
                <a:solidFill>
                  <a:schemeClr val="tx1"/>
                </a:solidFill>
              </a:rPr>
              <a:t>pt</a:t>
            </a:r>
            <a:r>
              <a:rPr lang="pt-BR" sz="2800" dirty="0">
                <a:solidFill>
                  <a:schemeClr val="tx1"/>
                </a:solidFill>
              </a:rPr>
              <a:t>, marca, validade dos produtos, retenções? -  Os preços são os aceitos na licitação, confere com a proposta/ARP?</a:t>
            </a:r>
          </a:p>
          <a:p>
            <a:pPr marL="342900" lvl="0" indent="-342900" algn="just">
              <a:buFont typeface="Wingdings" panose="05000000000000000000" pitchFamily="2" charset="2"/>
              <a:buChar char="ü"/>
            </a:pPr>
            <a:r>
              <a:rPr lang="pt-BR" sz="2800" dirty="0">
                <a:solidFill>
                  <a:schemeClr val="tx1"/>
                </a:solidFill>
              </a:rPr>
              <a:t>A nota fiscal ou fatura encontra-se devidamente atestada pela fiscalização? Com data do atesto e Assinaturas identificadas? </a:t>
            </a:r>
            <a:r>
              <a:rPr lang="pt-BR" sz="2800" dirty="0" err="1">
                <a:solidFill>
                  <a:schemeClr val="tx1"/>
                </a:solidFill>
              </a:rPr>
              <a:t>Obs</a:t>
            </a:r>
            <a:r>
              <a:rPr lang="pt-BR" sz="2800" dirty="0">
                <a:solidFill>
                  <a:schemeClr val="tx1"/>
                </a:solidFill>
              </a:rPr>
              <a:t>: NF original sem emendas, rasuras ou entrelinhas) - A data de atesto abrange a vigência da portaria?</a:t>
            </a:r>
          </a:p>
          <a:p>
            <a:pPr marL="342900" lvl="0" indent="-342900" algn="just">
              <a:buFont typeface="Wingdings" panose="05000000000000000000" pitchFamily="2" charset="2"/>
              <a:buChar char="ü"/>
            </a:pPr>
            <a:r>
              <a:rPr lang="pt-BR" sz="2800" dirty="0">
                <a:solidFill>
                  <a:schemeClr val="tx1"/>
                </a:solidFill>
              </a:rPr>
              <a:t>A razão social, o CNPJ da nota fiscal é o mesmo do empenho?</a:t>
            </a:r>
          </a:p>
          <a:p>
            <a:pPr marL="342900" indent="-342900" algn="just">
              <a:buFont typeface="Wingdings" panose="05000000000000000000" pitchFamily="2" charset="2"/>
              <a:buChar char="ü"/>
            </a:pPr>
            <a:r>
              <a:rPr lang="pt-BR" sz="2800" dirty="0">
                <a:solidFill>
                  <a:schemeClr val="tx1"/>
                </a:solidFill>
              </a:rPr>
              <a:t>Em caso de material de permanente tem carimbo da unidade responsável com o número do tombamento?</a:t>
            </a:r>
          </a:p>
          <a:p>
            <a:pPr lvl="0" algn="just"/>
            <a:endParaRPr lang="pt-BR" sz="2800" dirty="0">
              <a:solidFill>
                <a:schemeClr val="tx1"/>
              </a:solidFill>
            </a:endParaRPr>
          </a:p>
          <a:p>
            <a:endParaRPr lang="pt-BR" sz="2800" dirty="0">
              <a:solidFill>
                <a:schemeClr val="tx1"/>
              </a:solidFill>
            </a:endParaRPr>
          </a:p>
        </p:txBody>
      </p:sp>
    </p:spTree>
    <p:extLst>
      <p:ext uri="{BB962C8B-B14F-4D97-AF65-F5344CB8AC3E}">
        <p14:creationId xmlns:p14="http://schemas.microsoft.com/office/powerpoint/2010/main" val="3372334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69143" y="592282"/>
            <a:ext cx="10747717" cy="721289"/>
          </a:xfrm>
        </p:spPr>
        <p:txBody>
          <a:bodyPr>
            <a:noAutofit/>
          </a:bodyPr>
          <a:lstStyle/>
          <a:p>
            <a:r>
              <a:rPr lang="pt-BR" sz="3600" b="1" dirty="0">
                <a:effectLst>
                  <a:outerShdw dist="38100" dir="2700000" algn="bl">
                    <a:schemeClr val="accent5"/>
                  </a:outerShdw>
                </a:effectLst>
              </a:rPr>
              <a:t>Procedimento de Verificação da Execução:</a:t>
            </a:r>
            <a:endParaRPr lang="pt-BR" sz="3600" dirty="0"/>
          </a:p>
        </p:txBody>
      </p:sp>
      <p:sp>
        <p:nvSpPr>
          <p:cNvPr id="3" name="Subtítulo 2"/>
          <p:cNvSpPr>
            <a:spLocks noGrp="1"/>
          </p:cNvSpPr>
          <p:nvPr>
            <p:ph type="subTitle" idx="1"/>
          </p:nvPr>
        </p:nvSpPr>
        <p:spPr>
          <a:xfrm>
            <a:off x="787791" y="1313571"/>
            <a:ext cx="11029069" cy="5284177"/>
          </a:xfrm>
        </p:spPr>
        <p:txBody>
          <a:bodyPr>
            <a:normAutofit/>
          </a:bodyPr>
          <a:lstStyle/>
          <a:p>
            <a:pPr marL="342900" lvl="0" indent="-342900" algn="just">
              <a:buFont typeface="Wingdings" panose="05000000000000000000" pitchFamily="2" charset="2"/>
              <a:buChar char="ü"/>
            </a:pPr>
            <a:r>
              <a:rPr lang="pt-BR" sz="2800" dirty="0">
                <a:solidFill>
                  <a:schemeClr val="tx1"/>
                </a:solidFill>
              </a:rPr>
              <a:t>O faturamento, veio acompanhados dos documentos exigidos no instrumento contratual, TR ou PB (</a:t>
            </a:r>
            <a:r>
              <a:rPr lang="pt-BR" sz="2800" b="1" dirty="0">
                <a:solidFill>
                  <a:schemeClr val="tx1"/>
                </a:solidFill>
              </a:rPr>
              <a:t>Relatórios, termos de recebimento, requisições, orçamentos aprovados quando for o caso, etc..</a:t>
            </a:r>
            <a:r>
              <a:rPr lang="pt-BR" sz="2800" dirty="0">
                <a:solidFill>
                  <a:schemeClr val="tx1"/>
                </a:solidFill>
              </a:rPr>
              <a:t>.)?</a:t>
            </a:r>
          </a:p>
          <a:p>
            <a:pPr marL="342900" lvl="0" indent="-342900" algn="just">
              <a:buFont typeface="Wingdings" panose="05000000000000000000" pitchFamily="2" charset="2"/>
              <a:buChar char="ü"/>
            </a:pPr>
            <a:r>
              <a:rPr lang="pt-BR" sz="2800" dirty="0">
                <a:solidFill>
                  <a:schemeClr val="tx1"/>
                </a:solidFill>
              </a:rPr>
              <a:t>Se o Edital prevê Garantia/seguros, se for o caso encontram-se vigentes?</a:t>
            </a:r>
          </a:p>
          <a:p>
            <a:pPr marL="342900" lvl="0" indent="-342900" algn="just">
              <a:buFont typeface="Wingdings" panose="05000000000000000000" pitchFamily="2" charset="2"/>
              <a:buChar char="ü"/>
            </a:pPr>
            <a:r>
              <a:rPr lang="pt-BR" sz="2800" dirty="0">
                <a:solidFill>
                  <a:schemeClr val="tx1"/>
                </a:solidFill>
              </a:rPr>
              <a:t>Em caso de obras, o faturamento obedece ao cronograma físico financeiro? apresentam as ART`S do responsável técnico e do Fiscal? Matrícula CEI (Engenharia)? Foi emitida a OS? Tem boletim de medição? Se for o ultimo faturamento tem o Termo de Recebimento Provisório e/ou definitivo?</a:t>
            </a:r>
          </a:p>
          <a:p>
            <a:pPr lvl="0" algn="just"/>
            <a:endParaRPr lang="pt-BR" sz="2800" dirty="0"/>
          </a:p>
          <a:p>
            <a:endParaRPr lang="pt-BR" sz="2800" dirty="0"/>
          </a:p>
        </p:txBody>
      </p:sp>
    </p:spTree>
    <p:extLst>
      <p:ext uri="{BB962C8B-B14F-4D97-AF65-F5344CB8AC3E}">
        <p14:creationId xmlns:p14="http://schemas.microsoft.com/office/powerpoint/2010/main" val="2877528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73015" y="250981"/>
            <a:ext cx="10245969" cy="976745"/>
          </a:xfrm>
        </p:spPr>
        <p:txBody>
          <a:bodyPr>
            <a:noAutofit/>
          </a:bodyPr>
          <a:lstStyle/>
          <a:p>
            <a:r>
              <a:rPr lang="pt-BR" sz="3600" b="1" dirty="0">
                <a:effectLst>
                  <a:outerShdw dist="38100" dir="2700000" algn="bl">
                    <a:schemeClr val="accent5"/>
                  </a:outerShdw>
                </a:effectLst>
              </a:rPr>
              <a:t>Procedimento de Verificação da Execução:</a:t>
            </a:r>
            <a:endParaRPr lang="pt-BR" sz="3600" dirty="0"/>
          </a:p>
        </p:txBody>
      </p:sp>
      <p:sp>
        <p:nvSpPr>
          <p:cNvPr id="3" name="Subtítulo 2"/>
          <p:cNvSpPr>
            <a:spLocks noGrp="1"/>
          </p:cNvSpPr>
          <p:nvPr>
            <p:ph type="subTitle" idx="1"/>
          </p:nvPr>
        </p:nvSpPr>
        <p:spPr>
          <a:xfrm>
            <a:off x="1176997" y="1227727"/>
            <a:ext cx="10245969" cy="5379292"/>
          </a:xfrm>
        </p:spPr>
        <p:txBody>
          <a:bodyPr>
            <a:normAutofit/>
          </a:bodyPr>
          <a:lstStyle/>
          <a:p>
            <a:pPr marL="342900" lvl="0" indent="-342900" algn="just">
              <a:buFont typeface="Wingdings" panose="05000000000000000000" pitchFamily="2" charset="2"/>
              <a:buChar char="ü"/>
            </a:pPr>
            <a:r>
              <a:rPr lang="pt-BR" sz="3200" dirty="0">
                <a:solidFill>
                  <a:schemeClr val="tx1"/>
                </a:solidFill>
              </a:rPr>
              <a:t>Em caso de terceirização, a documentação exigida foi apresentada? (</a:t>
            </a:r>
            <a:r>
              <a:rPr lang="pt-BR" sz="3200" b="1" dirty="0">
                <a:solidFill>
                  <a:schemeClr val="tx1"/>
                </a:solidFill>
              </a:rPr>
              <a:t>Planilha de composição, Comprovante de pagamento, contracheques, relação bancária, espelho da folha, frequências, guias de recolhimento do INSS e FGTS, GPS de competência da emissão da NF)</a:t>
            </a:r>
            <a:r>
              <a:rPr lang="pt-BR" sz="3200" dirty="0">
                <a:solidFill>
                  <a:schemeClr val="tx1"/>
                </a:solidFill>
              </a:rPr>
              <a:t>?</a:t>
            </a:r>
          </a:p>
          <a:p>
            <a:pPr marL="342900" lvl="0" indent="-342900" algn="just">
              <a:buFont typeface="Wingdings" panose="05000000000000000000" pitchFamily="2" charset="2"/>
              <a:buChar char="ü"/>
            </a:pPr>
            <a:r>
              <a:rPr lang="pt-BR" sz="3200" dirty="0">
                <a:solidFill>
                  <a:schemeClr val="tx1"/>
                </a:solidFill>
              </a:rPr>
              <a:t>Em caso de Convênio o Termo está vigente?</a:t>
            </a:r>
          </a:p>
          <a:p>
            <a:pPr marL="342900" lvl="0" indent="-342900" algn="just">
              <a:buFont typeface="Wingdings" panose="05000000000000000000" pitchFamily="2" charset="2"/>
              <a:buChar char="ü"/>
            </a:pPr>
            <a:r>
              <a:rPr lang="pt-BR" sz="3200" dirty="0">
                <a:solidFill>
                  <a:schemeClr val="tx1"/>
                </a:solidFill>
              </a:rPr>
              <a:t>Tem relatório de acompanhamento da execução do contrato com as quantidades? Se for o caso, inclusive em se tratando ARP.</a:t>
            </a:r>
          </a:p>
          <a:p>
            <a:pPr lvl="0" algn="just"/>
            <a:endParaRPr lang="pt-BR" sz="3200" dirty="0">
              <a:solidFill>
                <a:schemeClr val="tx1"/>
              </a:solidFill>
            </a:endParaRPr>
          </a:p>
          <a:p>
            <a:endParaRPr lang="pt-BR" sz="3200" dirty="0">
              <a:solidFill>
                <a:schemeClr val="tx1"/>
              </a:solidFill>
            </a:endParaRPr>
          </a:p>
        </p:txBody>
      </p:sp>
    </p:spTree>
    <p:extLst>
      <p:ext uri="{BB962C8B-B14F-4D97-AF65-F5344CB8AC3E}">
        <p14:creationId xmlns:p14="http://schemas.microsoft.com/office/powerpoint/2010/main" val="200313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42646" y="592282"/>
            <a:ext cx="10011508" cy="726405"/>
          </a:xfrm>
        </p:spPr>
        <p:txBody>
          <a:bodyPr>
            <a:noAutofit/>
          </a:bodyPr>
          <a:lstStyle/>
          <a:p>
            <a:r>
              <a:rPr lang="pt-BR" sz="3600" b="1" dirty="0">
                <a:effectLst>
                  <a:outerShdw dist="38100" dir="2700000" algn="bl">
                    <a:schemeClr val="accent5"/>
                  </a:outerShdw>
                </a:effectLst>
              </a:rPr>
              <a:t>Procedimento de Verificação da Execução:</a:t>
            </a:r>
            <a:endParaRPr lang="pt-BR" sz="3600" dirty="0"/>
          </a:p>
        </p:txBody>
      </p:sp>
      <p:sp>
        <p:nvSpPr>
          <p:cNvPr id="3" name="Subtítulo 2"/>
          <p:cNvSpPr>
            <a:spLocks noGrp="1"/>
          </p:cNvSpPr>
          <p:nvPr>
            <p:ph type="subTitle" idx="1"/>
          </p:nvPr>
        </p:nvSpPr>
        <p:spPr>
          <a:xfrm>
            <a:off x="797169" y="1730008"/>
            <a:ext cx="10597662" cy="5124316"/>
          </a:xfrm>
        </p:spPr>
        <p:txBody>
          <a:bodyPr>
            <a:normAutofit/>
          </a:bodyPr>
          <a:lstStyle/>
          <a:p>
            <a:pPr marL="342900" lvl="0" indent="-342900" algn="just">
              <a:buFont typeface="Wingdings" panose="05000000000000000000" pitchFamily="2" charset="2"/>
              <a:buChar char="ü"/>
            </a:pPr>
            <a:r>
              <a:rPr lang="pt-BR" sz="4000" dirty="0">
                <a:solidFill>
                  <a:schemeClr val="tx1"/>
                </a:solidFill>
              </a:rPr>
              <a:t>As certidões de regularidade fiscais e trabalhistas estão vigentes e devidamente atestadas quanto à sua veracidade? – Em caso de inadimplência do fornecedor, tem manifestação do Gestor/Fiscal/Titular da Pasta?</a:t>
            </a:r>
          </a:p>
          <a:p>
            <a:pPr lvl="0" algn="just"/>
            <a:endParaRPr lang="pt-BR" sz="4000" dirty="0">
              <a:solidFill>
                <a:schemeClr val="tx1"/>
              </a:solidFill>
            </a:endParaRPr>
          </a:p>
          <a:p>
            <a:endParaRPr lang="pt-BR" sz="4000" dirty="0">
              <a:solidFill>
                <a:schemeClr val="tx1"/>
              </a:solidFill>
            </a:endParaRPr>
          </a:p>
        </p:txBody>
      </p:sp>
    </p:spTree>
    <p:extLst>
      <p:ext uri="{BB962C8B-B14F-4D97-AF65-F5344CB8AC3E}">
        <p14:creationId xmlns:p14="http://schemas.microsoft.com/office/powerpoint/2010/main" val="144255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92282"/>
            <a:ext cx="9144000" cy="693153"/>
          </a:xfrm>
        </p:spPr>
        <p:txBody>
          <a:bodyPr>
            <a:noAutofit/>
          </a:bodyPr>
          <a:lstStyle/>
          <a:p>
            <a:pPr algn="just"/>
            <a:r>
              <a:rPr lang="pt-BR" sz="3600" b="1" dirty="0">
                <a:effectLst>
                  <a:outerShdw dist="38100" dir="2700000" algn="bl">
                    <a:schemeClr val="accent5"/>
                  </a:outerShdw>
                </a:effectLst>
              </a:rPr>
              <a:t>IMPORTANTE:</a:t>
            </a:r>
            <a:endParaRPr lang="pt-BR" sz="3600" dirty="0"/>
          </a:p>
        </p:txBody>
      </p:sp>
      <p:sp>
        <p:nvSpPr>
          <p:cNvPr id="3" name="Subtítulo 2"/>
          <p:cNvSpPr>
            <a:spLocks noGrp="1"/>
          </p:cNvSpPr>
          <p:nvPr>
            <p:ph type="subTitle" idx="1"/>
          </p:nvPr>
        </p:nvSpPr>
        <p:spPr>
          <a:xfrm>
            <a:off x="1524000" y="1434905"/>
            <a:ext cx="10166252" cy="5022166"/>
          </a:xfrm>
        </p:spPr>
        <p:txBody>
          <a:bodyPr>
            <a:normAutofit/>
          </a:bodyPr>
          <a:lstStyle/>
          <a:p>
            <a:pPr algn="just"/>
            <a:r>
              <a:rPr lang="pt-BR" sz="2000" b="1" dirty="0">
                <a:solidFill>
                  <a:schemeClr val="tx1"/>
                </a:solidFill>
              </a:rPr>
              <a:t>	A liquidação, é segunda fase do ciclo da despesa (empenho, liquidação e pagamento), constitui-se no momento mais delicado da fiscalização dos contratos administrativos. O fiscal de contrato, servidor especialmente designado pelo órgão ou entidade contratante, é o mais importante ator desse importantíssimo ato da gestão administrativa, sendo ele de fundamental importância para a garantia de que o pagamento corresponda à efetiva entrega do objeto (bem ou serviço). Por tanto, o ato de receber um bem ou serviço prestado não deve se limitar apenas ao atesto da despesa, mas sim referir-se à sua realidade, seguindo as especificações constantes no contrato e na nota de empenho, devendo ainda ser apresentados os documentos exigidos em contrato e partes integrantes. Uma vez que as falhas cometidas pelo fiscal no momento da liquidação trazem consequências negativas mais do que preocupantes para a Administração e são falhas de dificílima reversão em momentos futuros. É no momento da liquidação da despesa que o fiscal de contratos deve mostrar o máximo de seu valor profissional. </a:t>
            </a:r>
            <a:endParaRPr lang="pt-BR" sz="2400" dirty="0">
              <a:solidFill>
                <a:schemeClr val="tx1"/>
              </a:solidFill>
            </a:endParaRPr>
          </a:p>
          <a:p>
            <a:pPr lvl="0" algn="just"/>
            <a:endParaRPr lang="pt-BR" sz="2000" dirty="0">
              <a:solidFill>
                <a:schemeClr val="tx1"/>
              </a:solidFill>
            </a:endParaRPr>
          </a:p>
          <a:p>
            <a:endParaRPr lang="pt-BR" sz="2000" dirty="0">
              <a:solidFill>
                <a:schemeClr val="tx1"/>
              </a:solidFill>
            </a:endParaRPr>
          </a:p>
        </p:txBody>
      </p:sp>
    </p:spTree>
    <p:extLst>
      <p:ext uri="{BB962C8B-B14F-4D97-AF65-F5344CB8AC3E}">
        <p14:creationId xmlns:p14="http://schemas.microsoft.com/office/powerpoint/2010/main" val="71160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727431"/>
            <a:ext cx="9144000" cy="636883"/>
          </a:xfrm>
        </p:spPr>
        <p:txBody>
          <a:bodyPr>
            <a:noAutofit/>
          </a:bodyPr>
          <a:lstStyle/>
          <a:p>
            <a:pPr algn="just"/>
            <a:r>
              <a:rPr lang="pt-BR" sz="3600" b="1" dirty="0">
                <a:effectLst>
                  <a:outerShdw blurRad="12700" dist="38100" dir="2700000" algn="tl">
                    <a:schemeClr val="bg1">
                      <a:lumMod val="50000"/>
                    </a:schemeClr>
                  </a:outerShdw>
                </a:effectLst>
              </a:rPr>
              <a:t>Restos a pagar:</a:t>
            </a:r>
            <a:endParaRPr lang="pt-BR" sz="3600" dirty="0"/>
          </a:p>
        </p:txBody>
      </p:sp>
      <p:sp>
        <p:nvSpPr>
          <p:cNvPr id="3" name="Subtítulo 2"/>
          <p:cNvSpPr>
            <a:spLocks noGrp="1"/>
          </p:cNvSpPr>
          <p:nvPr>
            <p:ph type="subTitle" idx="1"/>
          </p:nvPr>
        </p:nvSpPr>
        <p:spPr>
          <a:xfrm>
            <a:off x="1617518" y="1505244"/>
            <a:ext cx="9144000" cy="1310402"/>
          </a:xfrm>
        </p:spPr>
        <p:txBody>
          <a:bodyPr>
            <a:normAutofit/>
          </a:bodyPr>
          <a:lstStyle/>
          <a:p>
            <a:pPr algn="just"/>
            <a:r>
              <a:rPr lang="pt-BR" sz="2000" b="1" dirty="0">
                <a:solidFill>
                  <a:schemeClr val="tx1"/>
                </a:solidFill>
              </a:rPr>
              <a:t>Restos a Pagar</a:t>
            </a:r>
            <a:r>
              <a:rPr lang="pt-BR" sz="2000" dirty="0">
                <a:solidFill>
                  <a:schemeClr val="tx1"/>
                </a:solidFill>
              </a:rPr>
              <a:t> são as despesas empenhadas mas não pagas até o dia 31 de dezembro distinguindo-se as processadas das não processadas.  (</a:t>
            </a:r>
            <a:r>
              <a:rPr lang="pt-BR" sz="2000" b="1" dirty="0">
                <a:solidFill>
                  <a:schemeClr val="tx1"/>
                </a:solidFill>
              </a:rPr>
              <a:t>Empenho com inscrição em restos a pagar</a:t>
            </a:r>
            <a:r>
              <a:rPr lang="pt-BR" sz="2000" dirty="0">
                <a:solidFill>
                  <a:schemeClr val="tx1"/>
                </a:solidFill>
              </a:rPr>
              <a:t>)</a:t>
            </a:r>
          </a:p>
          <a:p>
            <a:pPr lvl="0" algn="just"/>
            <a:endParaRPr lang="pt-BR" sz="2000" dirty="0">
              <a:solidFill>
                <a:schemeClr val="tx1"/>
              </a:solidFill>
            </a:endParaRPr>
          </a:p>
          <a:p>
            <a:endParaRPr lang="pt-BR" sz="2000" dirty="0">
              <a:solidFill>
                <a:schemeClr val="tx1"/>
              </a:solidFill>
            </a:endParaRPr>
          </a:p>
        </p:txBody>
      </p:sp>
      <p:sp>
        <p:nvSpPr>
          <p:cNvPr id="4" name="Título 1"/>
          <p:cNvSpPr txBox="1">
            <a:spLocks/>
          </p:cNvSpPr>
          <p:nvPr/>
        </p:nvSpPr>
        <p:spPr>
          <a:xfrm>
            <a:off x="1524000" y="2407228"/>
            <a:ext cx="9144000" cy="976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pt-BR" sz="3600" b="1" dirty="0">
                <a:effectLst>
                  <a:outerShdw blurRad="12700" dist="38100" dir="2700000" algn="tl">
                    <a:schemeClr val="bg1">
                      <a:lumMod val="50000"/>
                    </a:schemeClr>
                  </a:outerShdw>
                </a:effectLst>
              </a:rPr>
              <a:t>Reconhecimento de Dívida:</a:t>
            </a:r>
            <a:endParaRPr lang="pt-BR" sz="3600" dirty="0"/>
          </a:p>
        </p:txBody>
      </p:sp>
      <p:sp>
        <p:nvSpPr>
          <p:cNvPr id="5" name="Subtítulo 2"/>
          <p:cNvSpPr txBox="1">
            <a:spLocks/>
          </p:cNvSpPr>
          <p:nvPr/>
        </p:nvSpPr>
        <p:spPr>
          <a:xfrm>
            <a:off x="1617518" y="3383973"/>
            <a:ext cx="9144000" cy="10945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pt-BR" sz="2000" dirty="0"/>
              <a:t>Despesas de </a:t>
            </a:r>
            <a:r>
              <a:rPr lang="pt-BR" sz="2000" b="1" dirty="0"/>
              <a:t>exercícios anteriores</a:t>
            </a:r>
            <a:r>
              <a:rPr lang="pt-BR" sz="2000" dirty="0"/>
              <a:t> que não foram pagas (procedimentos da Nota Técnica Conjunta, empenho no </a:t>
            </a:r>
            <a:r>
              <a:rPr lang="pt-BR" sz="2000" b="1" dirty="0"/>
              <a:t>elemento 92</a:t>
            </a:r>
            <a:r>
              <a:rPr lang="pt-BR" sz="2000" dirty="0"/>
              <a:t>), o procedimento por RD, não exime a apuração de responsabilidade pelo gestor, se for o caso.</a:t>
            </a:r>
          </a:p>
          <a:p>
            <a:pPr algn="just"/>
            <a:endParaRPr lang="pt-BR" sz="2800" dirty="0"/>
          </a:p>
          <a:p>
            <a:endParaRPr lang="pt-BR" sz="2800" dirty="0"/>
          </a:p>
        </p:txBody>
      </p:sp>
      <p:sp>
        <p:nvSpPr>
          <p:cNvPr id="6" name="Título 1"/>
          <p:cNvSpPr txBox="1">
            <a:spLocks/>
          </p:cNvSpPr>
          <p:nvPr/>
        </p:nvSpPr>
        <p:spPr>
          <a:xfrm>
            <a:off x="1524000" y="4177000"/>
            <a:ext cx="9144000" cy="976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pt-BR" sz="3600" b="1" dirty="0">
                <a:effectLst>
                  <a:outerShdw blurRad="12700" dist="38100" dir="2700000" algn="tl">
                    <a:schemeClr val="bg1">
                      <a:lumMod val="50000"/>
                    </a:schemeClr>
                  </a:outerShdw>
                </a:effectLst>
              </a:rPr>
              <a:t>Indenização:</a:t>
            </a:r>
            <a:endParaRPr lang="pt-BR" sz="3600" dirty="0"/>
          </a:p>
        </p:txBody>
      </p:sp>
      <p:sp>
        <p:nvSpPr>
          <p:cNvPr id="7" name="Subtítulo 2"/>
          <p:cNvSpPr txBox="1">
            <a:spLocks/>
          </p:cNvSpPr>
          <p:nvPr/>
        </p:nvSpPr>
        <p:spPr>
          <a:xfrm>
            <a:off x="1617518" y="5153745"/>
            <a:ext cx="9144000" cy="136135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pt-BR" sz="2000" dirty="0"/>
              <a:t>Despesa realizada sem cobertura contratual, sem prévio empenho, contrariando o disposto no art. 60 da Lei nº 4.320/64 (Procedimentos previstos na Nota Técnica Conjunta, publicação da, empenho no elemento devido, publicação do Termo de Reconhecimento de dívida no DOE. Lembrando que sempre caberá </a:t>
            </a:r>
            <a:r>
              <a:rPr lang="pt-BR" sz="2000" b="1" dirty="0"/>
              <a:t>instauração de procedimento administrativo disciplinar</a:t>
            </a:r>
            <a:r>
              <a:rPr lang="pt-BR" sz="2000" dirty="0"/>
              <a:t> para apurar a responsabilidade de quem deu causa a despesa de modo irregular.  </a:t>
            </a:r>
          </a:p>
          <a:p>
            <a:pPr algn="just"/>
            <a:endParaRPr lang="pt-BR" dirty="0"/>
          </a:p>
          <a:p>
            <a:endParaRPr lang="pt-BR" dirty="0"/>
          </a:p>
        </p:txBody>
      </p:sp>
    </p:spTree>
    <p:extLst>
      <p:ext uri="{BB962C8B-B14F-4D97-AF65-F5344CB8AC3E}">
        <p14:creationId xmlns:p14="http://schemas.microsoft.com/office/powerpoint/2010/main" val="259356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FF56EE4C-0C15-FFB5-8FD5-D6627C360840}"/>
              </a:ext>
            </a:extLst>
          </p:cNvPr>
          <p:cNvSpPr>
            <a:spLocks noGrp="1"/>
          </p:cNvSpPr>
          <p:nvPr>
            <p:ph idx="1"/>
          </p:nvPr>
        </p:nvSpPr>
        <p:spPr>
          <a:xfrm>
            <a:off x="838199" y="-955411"/>
            <a:ext cx="10809849" cy="5808765"/>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t-BR" dirty="0">
                <a:solidFill>
                  <a:schemeClr val="tx1"/>
                </a:solidFill>
                <a:latin typeface="Arial" panose="020B0604020202020204" pitchFamily="34" charset="0"/>
                <a:cs typeface="Arial" panose="020B0604020202020204" pitchFamily="34" charset="0"/>
              </a:rPr>
              <a:t>Fiscalização e Gestão de Contratos Administrativos</a:t>
            </a:r>
          </a:p>
        </p:txBody>
      </p:sp>
    </p:spTree>
    <p:extLst>
      <p:ext uri="{BB962C8B-B14F-4D97-AF65-F5344CB8AC3E}">
        <p14:creationId xmlns:p14="http://schemas.microsoft.com/office/powerpoint/2010/main" val="1391960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9BA0AB-1EDA-F01C-7DA6-9BE48F9CC343}"/>
              </a:ext>
            </a:extLst>
          </p:cNvPr>
          <p:cNvSpPr>
            <a:spLocks noGrp="1"/>
          </p:cNvSpPr>
          <p:nvPr>
            <p:ph type="title"/>
          </p:nvPr>
        </p:nvSpPr>
        <p:spPr/>
        <p:txBody>
          <a:bodyPr/>
          <a:lstStyle/>
          <a:p>
            <a:r>
              <a:rPr lang="pt-BR" b="1" dirty="0">
                <a:solidFill>
                  <a:schemeClr val="tx1"/>
                </a:solidFill>
                <a:latin typeface="Arial" panose="020B0604020202020204" pitchFamily="34" charset="0"/>
                <a:cs typeface="Arial" panose="020B0604020202020204" pitchFamily="34" charset="0"/>
              </a:rPr>
              <a:t>Base Legal</a:t>
            </a:r>
            <a:endParaRPr lang="pt-BR" dirty="0"/>
          </a:p>
        </p:txBody>
      </p:sp>
      <p:sp>
        <p:nvSpPr>
          <p:cNvPr id="3" name="Espaço Reservado para Conteúdo 2">
            <a:extLst>
              <a:ext uri="{FF2B5EF4-FFF2-40B4-BE49-F238E27FC236}">
                <a16:creationId xmlns:a16="http://schemas.microsoft.com/office/drawing/2014/main" id="{DCB2825D-D673-4438-228F-1490C33684E3}"/>
              </a:ext>
            </a:extLst>
          </p:cNvPr>
          <p:cNvSpPr>
            <a:spLocks noGrp="1"/>
          </p:cNvSpPr>
          <p:nvPr>
            <p:ph idx="1"/>
          </p:nvPr>
        </p:nvSpPr>
        <p:spPr>
          <a:xfrm>
            <a:off x="1828800" y="1758462"/>
            <a:ext cx="9675812" cy="4475428"/>
          </a:xfrm>
        </p:spPr>
        <p:txBody>
          <a:bodyPr>
            <a:normAutofit/>
          </a:bodyPr>
          <a:lstStyle/>
          <a:p>
            <a:r>
              <a:rPr lang="pt-BR" sz="4800" b="1" dirty="0">
                <a:solidFill>
                  <a:schemeClr val="tx1"/>
                </a:solidFill>
                <a:latin typeface="Arial" panose="020B0604020202020204" pitchFamily="34" charset="0"/>
                <a:cs typeface="Arial" panose="020B0604020202020204" pitchFamily="34" charset="0"/>
              </a:rPr>
              <a:t>Lei nº. 8.666/93 e alterações</a:t>
            </a:r>
          </a:p>
          <a:p>
            <a:r>
              <a:rPr lang="pt-BR" sz="4800" b="1" dirty="0">
                <a:solidFill>
                  <a:schemeClr val="tx1"/>
                </a:solidFill>
                <a:latin typeface="Arial" panose="020B0604020202020204" pitchFamily="34" charset="0"/>
                <a:cs typeface="Arial" panose="020B0604020202020204" pitchFamily="34" charset="0"/>
              </a:rPr>
              <a:t>Instrução Normativa nº. 5/2017 – MPOG e alterações</a:t>
            </a:r>
          </a:p>
          <a:p>
            <a:r>
              <a:rPr lang="pt-BR" sz="4800" b="1" dirty="0">
                <a:solidFill>
                  <a:schemeClr val="tx1"/>
                </a:solidFill>
                <a:latin typeface="Arial" panose="020B0604020202020204" pitchFamily="34" charset="0"/>
                <a:cs typeface="Arial" panose="020B0604020202020204" pitchFamily="34" charset="0"/>
              </a:rPr>
              <a:t>Decreto nº. 19.213-E, de 23/07/2015</a:t>
            </a:r>
          </a:p>
          <a:p>
            <a:endParaRPr lang="pt-BR" dirty="0"/>
          </a:p>
        </p:txBody>
      </p:sp>
    </p:spTree>
    <p:extLst>
      <p:ext uri="{BB962C8B-B14F-4D97-AF65-F5344CB8AC3E}">
        <p14:creationId xmlns:p14="http://schemas.microsoft.com/office/powerpoint/2010/main" val="3361338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02673"/>
            <a:ext cx="9144000" cy="976745"/>
          </a:xfrm>
        </p:spPr>
        <p:txBody>
          <a:bodyPr>
            <a:noAutofit/>
          </a:bodyPr>
          <a:lstStyle/>
          <a:p>
            <a:pPr algn="ctr"/>
            <a:r>
              <a:rPr lang="pt-BR" sz="3600" b="1" dirty="0">
                <a:effectLst>
                  <a:outerShdw blurRad="12700" dist="38100" dir="2700000" algn="tl">
                    <a:schemeClr val="bg1">
                      <a:lumMod val="50000"/>
                    </a:schemeClr>
                  </a:outerShdw>
                </a:effectLst>
              </a:rPr>
              <a:t>A FIGURA DO FISCAL</a:t>
            </a:r>
            <a:endParaRPr lang="pt-BR" sz="3600" dirty="0"/>
          </a:p>
        </p:txBody>
      </p:sp>
      <p:sp>
        <p:nvSpPr>
          <p:cNvPr id="3" name="Subtítulo 2"/>
          <p:cNvSpPr>
            <a:spLocks noGrp="1"/>
          </p:cNvSpPr>
          <p:nvPr>
            <p:ph type="subTitle" idx="1"/>
          </p:nvPr>
        </p:nvSpPr>
        <p:spPr>
          <a:xfrm>
            <a:off x="1280160" y="1579418"/>
            <a:ext cx="9959926" cy="4686300"/>
          </a:xfrm>
        </p:spPr>
        <p:txBody>
          <a:bodyPr>
            <a:normAutofit lnSpcReduction="10000"/>
          </a:bodyPr>
          <a:lstStyle/>
          <a:p>
            <a:pPr algn="just"/>
            <a:r>
              <a:rPr lang="pt-BR" sz="2400" dirty="0">
                <a:solidFill>
                  <a:schemeClr val="tx1"/>
                </a:solidFill>
              </a:rPr>
              <a:t>É o representante da Administração, especialmente designado, na forma dos </a:t>
            </a:r>
            <a:r>
              <a:rPr lang="pt-BR" sz="2400" dirty="0" err="1">
                <a:solidFill>
                  <a:schemeClr val="tx1"/>
                </a:solidFill>
              </a:rPr>
              <a:t>arts</a:t>
            </a:r>
            <a:r>
              <a:rPr lang="pt-BR" sz="2400" dirty="0">
                <a:solidFill>
                  <a:schemeClr val="tx1"/>
                </a:solidFill>
              </a:rPr>
              <a:t>. 67 e 73 da Lei nº 8.666/93 (art. 7º e art. 117 da Lei nº. 14.133/2021), para exercer o acompanhamento e a fiscalização da execução contratual. Ao Fiscal do Contrato compete zelar pelo efetivo cumprimento das obrigações contratuais assumidas e pela qualidade dos produtos fornecidos e dos serviços prestados, devendo informar a Administração sobre eventuais vícios, irregularidades ou baixa qualidade dos serviços prestados pela contratada. </a:t>
            </a:r>
          </a:p>
          <a:p>
            <a:pPr algn="just"/>
            <a:r>
              <a:rPr lang="pt-BR" sz="2400" dirty="0">
                <a:solidFill>
                  <a:schemeClr val="tx1"/>
                </a:solidFill>
              </a:rPr>
              <a:t>Cumpre também ao Fiscal do Contrato, além da conferência do adequado cumprimento das exigências contratuais, informar à Área Responsável pelo Controle dos Contratos o eventual descumprimento dos compromissos pactuados, que poderá ensejar a aplicação de penalidades.</a:t>
            </a:r>
          </a:p>
          <a:p>
            <a:pPr algn="just"/>
            <a:endParaRPr lang="pt-BR" sz="2400" dirty="0">
              <a:solidFill>
                <a:schemeClr val="tx1"/>
              </a:solidFill>
            </a:endParaRPr>
          </a:p>
          <a:p>
            <a:pPr lvl="0" algn="just"/>
            <a:endParaRPr lang="pt-BR" sz="2400" dirty="0">
              <a:solidFill>
                <a:schemeClr val="tx1"/>
              </a:solidFill>
            </a:endParaRPr>
          </a:p>
          <a:p>
            <a:endParaRPr lang="pt-BR" sz="2400" dirty="0">
              <a:solidFill>
                <a:schemeClr val="tx1"/>
              </a:solidFill>
            </a:endParaRPr>
          </a:p>
        </p:txBody>
      </p:sp>
    </p:spTree>
    <p:extLst>
      <p:ext uri="{BB962C8B-B14F-4D97-AF65-F5344CB8AC3E}">
        <p14:creationId xmlns:p14="http://schemas.microsoft.com/office/powerpoint/2010/main" val="243142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02672"/>
            <a:ext cx="9144000" cy="1722727"/>
          </a:xfrm>
        </p:spPr>
        <p:txBody>
          <a:bodyPr>
            <a:normAutofit fontScale="90000"/>
          </a:bodyPr>
          <a:lstStyle/>
          <a:p>
            <a:pPr algn="just"/>
            <a:r>
              <a:rPr lang="pt-BR" b="1" dirty="0">
                <a:effectLst>
                  <a:outerShdw dist="38100" dir="2700000" algn="bl">
                    <a:schemeClr val="accent5"/>
                  </a:outerShdw>
                </a:effectLst>
              </a:rPr>
              <a:t>Falhas mais recorrentes em  processos administrativos</a:t>
            </a:r>
            <a:endParaRPr lang="pt-BR" dirty="0"/>
          </a:p>
        </p:txBody>
      </p:sp>
      <p:sp>
        <p:nvSpPr>
          <p:cNvPr id="3" name="Subtítulo 2"/>
          <p:cNvSpPr>
            <a:spLocks noGrp="1"/>
          </p:cNvSpPr>
          <p:nvPr>
            <p:ph type="subTitle" idx="1"/>
          </p:nvPr>
        </p:nvSpPr>
        <p:spPr>
          <a:xfrm>
            <a:off x="1524000" y="2583728"/>
            <a:ext cx="10377268" cy="3671600"/>
          </a:xfrm>
        </p:spPr>
        <p:txBody>
          <a:bodyPr>
            <a:normAutofit/>
          </a:bodyPr>
          <a:lstStyle/>
          <a:p>
            <a:pPr marL="457200" lvl="0" indent="-457200" algn="l">
              <a:buFont typeface="+mj-lt"/>
              <a:buAutoNum type="arabicPeriod"/>
            </a:pPr>
            <a:r>
              <a:rPr lang="pt-BR" sz="2800" i="1" dirty="0">
                <a:solidFill>
                  <a:schemeClr val="tx1"/>
                </a:solidFill>
              </a:rPr>
              <a:t>Deficiência/ausência de instrução;</a:t>
            </a:r>
            <a:endParaRPr lang="pt-BR" sz="2800" dirty="0">
              <a:solidFill>
                <a:schemeClr val="tx1"/>
              </a:solidFill>
            </a:endParaRPr>
          </a:p>
          <a:p>
            <a:pPr marL="457200" lvl="0" indent="-457200" algn="l">
              <a:buFont typeface="+mj-lt"/>
              <a:buAutoNum type="arabicPeriod"/>
            </a:pPr>
            <a:r>
              <a:rPr lang="pt-BR" sz="2800" i="1" dirty="0">
                <a:solidFill>
                  <a:schemeClr val="tx1"/>
                </a:solidFill>
              </a:rPr>
              <a:t>Descumprimento de cláusulas (prazos, garantias, requisições, marca licitada divergente, ausência de Orçamento aprovado em caso de manutenção preventiva/corretiva, relatórios entre outros);</a:t>
            </a:r>
            <a:endParaRPr lang="pt-BR" sz="2800" dirty="0">
              <a:solidFill>
                <a:schemeClr val="tx1"/>
              </a:solidFill>
            </a:endParaRPr>
          </a:p>
          <a:p>
            <a:pPr marL="457200" lvl="0" indent="-457200" algn="l">
              <a:buFont typeface="+mj-lt"/>
              <a:buAutoNum type="arabicPeriod"/>
            </a:pPr>
            <a:r>
              <a:rPr lang="pt-BR" sz="2800" i="1" dirty="0">
                <a:solidFill>
                  <a:schemeClr val="tx1"/>
                </a:solidFill>
              </a:rPr>
              <a:t>Ausência de data/atesto dos fiscais; Inconsistência nos valores.</a:t>
            </a:r>
            <a:endParaRPr lang="pt-BR" sz="2800" dirty="0">
              <a:solidFill>
                <a:schemeClr val="tx1"/>
              </a:solidFill>
            </a:endParaRPr>
          </a:p>
        </p:txBody>
      </p:sp>
    </p:spTree>
    <p:extLst>
      <p:ext uri="{BB962C8B-B14F-4D97-AF65-F5344CB8AC3E}">
        <p14:creationId xmlns:p14="http://schemas.microsoft.com/office/powerpoint/2010/main" val="90837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818485-3449-6F26-D8B9-782FD4CEAAB1}"/>
              </a:ext>
            </a:extLst>
          </p:cNvPr>
          <p:cNvSpPr>
            <a:spLocks noGrp="1"/>
          </p:cNvSpPr>
          <p:nvPr>
            <p:ph type="title"/>
          </p:nvPr>
        </p:nvSpPr>
        <p:spPr>
          <a:xfrm>
            <a:off x="1055077" y="624110"/>
            <a:ext cx="10449535" cy="1280890"/>
          </a:xfrm>
        </p:spPr>
        <p:txBody>
          <a:bodyPr/>
          <a:lstStyle/>
          <a:p>
            <a:r>
              <a:rPr lang="pt-BR" dirty="0">
                <a:latin typeface="Arial" panose="020B0604020202020204" pitchFamily="34" charset="0"/>
                <a:cs typeface="Arial" panose="020B0604020202020204" pitchFamily="34" charset="0"/>
              </a:rPr>
              <a:t>DECRETO N° 19.213-E, DE 23 DE JULHO DE 2015.</a:t>
            </a:r>
            <a:endParaRPr lang="pt-BR" dirty="0"/>
          </a:p>
        </p:txBody>
      </p:sp>
      <p:sp>
        <p:nvSpPr>
          <p:cNvPr id="3" name="Espaço Reservado para Conteúdo 2">
            <a:extLst>
              <a:ext uri="{FF2B5EF4-FFF2-40B4-BE49-F238E27FC236}">
                <a16:creationId xmlns:a16="http://schemas.microsoft.com/office/drawing/2014/main" id="{1D109AAF-BB97-AB55-0D6F-DBF9D8E6E2FD}"/>
              </a:ext>
            </a:extLst>
          </p:cNvPr>
          <p:cNvSpPr>
            <a:spLocks noGrp="1"/>
          </p:cNvSpPr>
          <p:nvPr>
            <p:ph idx="1"/>
          </p:nvPr>
        </p:nvSpPr>
        <p:spPr>
          <a:xfrm>
            <a:off x="886265" y="2133599"/>
            <a:ext cx="10618347" cy="4224997"/>
          </a:xfrm>
        </p:spPr>
        <p:txBody>
          <a:bodyPr>
            <a:normAutofit fontScale="92500" lnSpcReduction="20000"/>
          </a:bodyPr>
          <a:lstStyle/>
          <a:p>
            <a:pPr marL="0" indent="0">
              <a:buNone/>
            </a:pPr>
            <a:r>
              <a:rPr lang="pt-BR" sz="2800" dirty="0">
                <a:solidFill>
                  <a:schemeClr val="tx1"/>
                </a:solidFill>
                <a:latin typeface="Arial" panose="020B0604020202020204" pitchFamily="34" charset="0"/>
                <a:cs typeface="Arial" panose="020B0604020202020204" pitchFamily="34" charset="0"/>
              </a:rPr>
              <a:t>Art. 2º A execução dos contratos celebrados no âmbito da Administração Pública Direta e Indireta do Estado de Roraima deverá ser acompanhada por Fiscal de Contrato especialmente designado para esse fim em cada contrato celebrado. </a:t>
            </a:r>
          </a:p>
          <a:p>
            <a:pPr marL="0" indent="0">
              <a:buNone/>
            </a:pPr>
            <a:r>
              <a:rPr lang="pt-BR" sz="2800" dirty="0">
                <a:solidFill>
                  <a:schemeClr val="tx1"/>
                </a:solidFill>
                <a:latin typeface="Arial" panose="020B0604020202020204" pitchFamily="34" charset="0"/>
                <a:cs typeface="Arial" panose="020B0604020202020204" pitchFamily="34" charset="0"/>
              </a:rPr>
              <a:t>§ 1º O Fiscal de Contrato deve ser, preferencialmente, nomeado dentre servidores efetivos, que não sejam diretamente subordinados à unidade ou a outros setores responsáveis pela elaboração ou gerência do contrato a ser fiscalizado, na respectiva Secretaria ou Órgão de Gestão. </a:t>
            </a:r>
          </a:p>
          <a:p>
            <a:pPr marL="0" indent="0">
              <a:buNone/>
            </a:pPr>
            <a:r>
              <a:rPr lang="pt-BR" sz="2800" dirty="0">
                <a:solidFill>
                  <a:schemeClr val="tx1"/>
                </a:solidFill>
                <a:latin typeface="Arial" panose="020B0604020202020204" pitchFamily="34" charset="0"/>
                <a:cs typeface="Arial" panose="020B0604020202020204" pitchFamily="34" charset="0"/>
              </a:rPr>
              <a:t>§ 2º Na hipótese da impossibilidade de atendimento do dispositivo acima, a nomeação do servidor deve ser precedida da devida justificativa.</a:t>
            </a:r>
          </a:p>
          <a:p>
            <a:endParaRPr lang="pt-BR" dirty="0"/>
          </a:p>
        </p:txBody>
      </p:sp>
    </p:spTree>
    <p:extLst>
      <p:ext uri="{BB962C8B-B14F-4D97-AF65-F5344CB8AC3E}">
        <p14:creationId xmlns:p14="http://schemas.microsoft.com/office/powerpoint/2010/main" val="1565707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71002" y="510354"/>
            <a:ext cx="6358597" cy="735356"/>
          </a:xfrm>
        </p:spPr>
        <p:txBody>
          <a:bodyPr>
            <a:noAutofit/>
          </a:bodyPr>
          <a:lstStyle/>
          <a:p>
            <a:pPr algn="ctr"/>
            <a:r>
              <a:rPr lang="pt-BR" sz="3600" b="1" dirty="0">
                <a:effectLst>
                  <a:outerShdw blurRad="12700" dist="38100" dir="2700000" algn="tl">
                    <a:schemeClr val="bg1">
                      <a:lumMod val="50000"/>
                    </a:schemeClr>
                  </a:outerShdw>
                </a:effectLst>
              </a:rPr>
              <a:t>A FIGURA DO FISCAL</a:t>
            </a:r>
            <a:endParaRPr lang="pt-BR" sz="3600" dirty="0"/>
          </a:p>
        </p:txBody>
      </p:sp>
      <p:sp>
        <p:nvSpPr>
          <p:cNvPr id="3" name="Subtítulo 2"/>
          <p:cNvSpPr>
            <a:spLocks noGrp="1"/>
          </p:cNvSpPr>
          <p:nvPr>
            <p:ph type="subTitle" idx="1"/>
          </p:nvPr>
        </p:nvSpPr>
        <p:spPr>
          <a:xfrm>
            <a:off x="1125415" y="1579418"/>
            <a:ext cx="9542585" cy="4686300"/>
          </a:xfrm>
        </p:spPr>
        <p:txBody>
          <a:bodyPr>
            <a:normAutofit/>
          </a:bodyPr>
          <a:lstStyle/>
          <a:p>
            <a:pPr algn="just"/>
            <a:r>
              <a:rPr lang="pt-BR" sz="2400" dirty="0">
                <a:solidFill>
                  <a:schemeClr val="tx1"/>
                </a:solidFill>
              </a:rPr>
              <a:t>O servidor designado Fiscal de Contrato deverá manter cópia dos seguintes documentos, para que possa dirimir dúvidas originárias do cumprimento das obrigações assumidas pela contratada:</a:t>
            </a:r>
          </a:p>
          <a:p>
            <a:pPr algn="just"/>
            <a:r>
              <a:rPr lang="pt-BR" sz="2400" dirty="0">
                <a:solidFill>
                  <a:schemeClr val="tx1"/>
                </a:solidFill>
              </a:rPr>
              <a:t>• do contrato;</a:t>
            </a:r>
          </a:p>
          <a:p>
            <a:pPr algn="just"/>
            <a:r>
              <a:rPr lang="pt-BR" sz="2400" dirty="0">
                <a:solidFill>
                  <a:schemeClr val="tx1"/>
                </a:solidFill>
              </a:rPr>
              <a:t>• de todos os aditivos (se existentes);</a:t>
            </a:r>
          </a:p>
          <a:p>
            <a:pPr algn="just"/>
            <a:r>
              <a:rPr lang="pt-BR" sz="2400" dirty="0">
                <a:solidFill>
                  <a:schemeClr val="tx1"/>
                </a:solidFill>
              </a:rPr>
              <a:t>• do edital da licitação;</a:t>
            </a:r>
          </a:p>
          <a:p>
            <a:pPr algn="just"/>
            <a:r>
              <a:rPr lang="pt-BR" sz="2400" dirty="0">
                <a:solidFill>
                  <a:schemeClr val="tx1"/>
                </a:solidFill>
              </a:rPr>
              <a:t>• do projeto básico ou termo de referência;</a:t>
            </a:r>
          </a:p>
          <a:p>
            <a:pPr algn="just"/>
            <a:r>
              <a:rPr lang="pt-BR" sz="2400" dirty="0">
                <a:solidFill>
                  <a:schemeClr val="tx1"/>
                </a:solidFill>
              </a:rPr>
              <a:t>• da proposta da Contratada;</a:t>
            </a:r>
          </a:p>
          <a:p>
            <a:pPr algn="just"/>
            <a:r>
              <a:rPr lang="pt-BR" sz="2400" dirty="0">
                <a:solidFill>
                  <a:schemeClr val="tx1"/>
                </a:solidFill>
              </a:rPr>
              <a:t>• da relação das faturas recebidas e das pagas;</a:t>
            </a:r>
          </a:p>
          <a:p>
            <a:pPr algn="just"/>
            <a:r>
              <a:rPr lang="pt-BR" sz="2400" dirty="0">
                <a:solidFill>
                  <a:schemeClr val="tx1"/>
                </a:solidFill>
              </a:rPr>
              <a:t>• de correspondências entre Fiscal e Contratada.</a:t>
            </a:r>
          </a:p>
          <a:p>
            <a:pPr algn="just"/>
            <a:endParaRPr lang="pt-BR" sz="2800" dirty="0"/>
          </a:p>
          <a:p>
            <a:pPr lvl="0" algn="just"/>
            <a:endParaRPr lang="pt-BR" sz="2800" dirty="0"/>
          </a:p>
          <a:p>
            <a:endParaRPr lang="pt-BR" sz="2800" dirty="0"/>
          </a:p>
        </p:txBody>
      </p:sp>
    </p:spTree>
    <p:extLst>
      <p:ext uri="{BB962C8B-B14F-4D97-AF65-F5344CB8AC3E}">
        <p14:creationId xmlns:p14="http://schemas.microsoft.com/office/powerpoint/2010/main" val="74711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02673"/>
            <a:ext cx="9144000" cy="976745"/>
          </a:xfrm>
        </p:spPr>
        <p:txBody>
          <a:bodyPr>
            <a:noAutofit/>
          </a:bodyPr>
          <a:lstStyle/>
          <a:p>
            <a:pPr algn="ctr"/>
            <a:r>
              <a:rPr lang="pt-BR" sz="3600" b="1" dirty="0">
                <a:effectLst>
                  <a:outerShdw blurRad="12700" dist="38100" dir="2700000" algn="tl">
                    <a:schemeClr val="bg1">
                      <a:lumMod val="50000"/>
                    </a:schemeClr>
                  </a:outerShdw>
                </a:effectLst>
              </a:rPr>
              <a:t>A FIGURA DO FISCAL</a:t>
            </a:r>
            <a:endParaRPr lang="pt-BR" sz="3600" dirty="0"/>
          </a:p>
        </p:txBody>
      </p:sp>
      <p:sp>
        <p:nvSpPr>
          <p:cNvPr id="3" name="Subtítulo 2"/>
          <p:cNvSpPr>
            <a:spLocks noGrp="1"/>
          </p:cNvSpPr>
          <p:nvPr>
            <p:ph type="subTitle" idx="1"/>
          </p:nvPr>
        </p:nvSpPr>
        <p:spPr>
          <a:xfrm>
            <a:off x="1322363" y="1702191"/>
            <a:ext cx="10297551" cy="4563527"/>
          </a:xfrm>
        </p:spPr>
        <p:txBody>
          <a:bodyPr>
            <a:normAutofit lnSpcReduction="10000"/>
          </a:bodyPr>
          <a:lstStyle/>
          <a:p>
            <a:pPr algn="just"/>
            <a:r>
              <a:rPr lang="pt-BR" sz="2400" dirty="0">
                <a:solidFill>
                  <a:schemeClr val="tx1"/>
                </a:solidFill>
              </a:rPr>
              <a:t>O fiscal deve observar e fazer observar, rigorosamente, o conteúdo da cláusula contratual obrigatória relativa às condições para pagamento (Lei 8.666/93, art. 55, inc. II – que diz respeito ao regime de execução ou a forma de fornecimento), além de verificar a adimplência do contratado quanto aos seguintes elementos:</a:t>
            </a:r>
          </a:p>
          <a:p>
            <a:pPr marL="457200" indent="-457200" algn="just">
              <a:buFont typeface="+mj-lt"/>
              <a:buAutoNum type="alphaLcParenR"/>
            </a:pPr>
            <a:r>
              <a:rPr lang="pt-BR" sz="2400" dirty="0">
                <a:solidFill>
                  <a:schemeClr val="tx1"/>
                </a:solidFill>
              </a:rPr>
              <a:t>regularidade fiscal e trabalhista,</a:t>
            </a:r>
          </a:p>
          <a:p>
            <a:pPr marL="457200" indent="-457200" algn="just">
              <a:buFont typeface="+mj-lt"/>
              <a:buAutoNum type="alphaLcParenR"/>
            </a:pPr>
            <a:r>
              <a:rPr lang="pt-BR" sz="2400" dirty="0">
                <a:solidFill>
                  <a:schemeClr val="tx1"/>
                </a:solidFill>
              </a:rPr>
              <a:t>Conformidade do objeto descrito na nota com o Contrato, o empenho e a efetiva entrega; </a:t>
            </a:r>
          </a:p>
          <a:p>
            <a:pPr marL="457200" indent="-457200" algn="just">
              <a:buFont typeface="+mj-lt"/>
              <a:buAutoNum type="alphaLcParenR"/>
            </a:pPr>
            <a:r>
              <a:rPr lang="pt-BR" sz="2400" dirty="0">
                <a:solidFill>
                  <a:schemeClr val="tx1"/>
                </a:solidFill>
              </a:rPr>
              <a:t>conformidade do período de faturamento;</a:t>
            </a:r>
          </a:p>
          <a:p>
            <a:pPr marL="457200" indent="-457200" algn="just">
              <a:buFont typeface="+mj-lt"/>
              <a:buAutoNum type="alphaLcParenR"/>
            </a:pPr>
            <a:r>
              <a:rPr lang="pt-BR" sz="2400" dirty="0">
                <a:solidFill>
                  <a:schemeClr val="tx1"/>
                </a:solidFill>
              </a:rPr>
              <a:t>condições de habilitação (a qualquer tempo) e qualificação; e </a:t>
            </a:r>
          </a:p>
          <a:p>
            <a:pPr marL="457200" indent="-457200" algn="just">
              <a:buFont typeface="+mj-lt"/>
              <a:buAutoNum type="alphaLcParenR"/>
            </a:pPr>
            <a:r>
              <a:rPr lang="pt-BR" sz="2400" dirty="0">
                <a:solidFill>
                  <a:schemeClr val="tx1"/>
                </a:solidFill>
              </a:rPr>
              <a:t>atestação do objeto. </a:t>
            </a:r>
          </a:p>
          <a:p>
            <a:pPr algn="just"/>
            <a:endParaRPr lang="pt-BR" sz="2800" dirty="0">
              <a:solidFill>
                <a:schemeClr val="tx1"/>
              </a:solidFill>
            </a:endParaRPr>
          </a:p>
          <a:p>
            <a:pPr lvl="0" algn="just"/>
            <a:endParaRPr lang="pt-BR" sz="2800" dirty="0">
              <a:solidFill>
                <a:schemeClr val="tx1"/>
              </a:solidFill>
            </a:endParaRPr>
          </a:p>
          <a:p>
            <a:endParaRPr lang="pt-BR" sz="2800" dirty="0">
              <a:solidFill>
                <a:schemeClr val="tx1"/>
              </a:solidFill>
            </a:endParaRPr>
          </a:p>
        </p:txBody>
      </p:sp>
    </p:spTree>
    <p:extLst>
      <p:ext uri="{BB962C8B-B14F-4D97-AF65-F5344CB8AC3E}">
        <p14:creationId xmlns:p14="http://schemas.microsoft.com/office/powerpoint/2010/main" val="34640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02673"/>
            <a:ext cx="9144000" cy="976745"/>
          </a:xfrm>
        </p:spPr>
        <p:txBody>
          <a:bodyPr>
            <a:noAutofit/>
          </a:bodyPr>
          <a:lstStyle/>
          <a:p>
            <a:pPr algn="ctr"/>
            <a:r>
              <a:rPr lang="pt-BR" sz="3600" b="1" dirty="0">
                <a:effectLst>
                  <a:outerShdw blurRad="12700" dist="38100" dir="2700000" algn="tl">
                    <a:schemeClr val="bg1">
                      <a:lumMod val="50000"/>
                    </a:schemeClr>
                  </a:outerShdw>
                </a:effectLst>
              </a:rPr>
              <a:t>A FIGURA DO FISCAL</a:t>
            </a:r>
            <a:endParaRPr lang="pt-BR" sz="3600" dirty="0"/>
          </a:p>
        </p:txBody>
      </p:sp>
      <p:sp>
        <p:nvSpPr>
          <p:cNvPr id="3" name="Subtítulo 2"/>
          <p:cNvSpPr>
            <a:spLocks noGrp="1"/>
          </p:cNvSpPr>
          <p:nvPr>
            <p:ph type="subTitle" idx="1"/>
          </p:nvPr>
        </p:nvSpPr>
        <p:spPr>
          <a:xfrm>
            <a:off x="1524000" y="2005446"/>
            <a:ext cx="10025575" cy="4581621"/>
          </a:xfrm>
        </p:spPr>
        <p:txBody>
          <a:bodyPr>
            <a:normAutofit/>
          </a:bodyPr>
          <a:lstStyle/>
          <a:p>
            <a:pPr marL="0" indent="0">
              <a:buNone/>
            </a:pPr>
            <a:r>
              <a:rPr lang="pt-BR" sz="2000" dirty="0">
                <a:solidFill>
                  <a:schemeClr val="tx1"/>
                </a:solidFill>
                <a:latin typeface="Arial" panose="020B0604020202020204" pitchFamily="34" charset="0"/>
                <a:cs typeface="Arial" panose="020B0604020202020204" pitchFamily="34" charset="0"/>
              </a:rPr>
              <a:t>Lembrando que a fiscalização, de preferência, deve ser feita por técnico da área da qual está sendo executado o serviço, tendo em vista que o atesto por alguém sem o devido conhecimento poderá gerar prejuízo à Administração Pública (Acórdão TCU nº 4/2006-1ª Câmara).</a:t>
            </a:r>
            <a:r>
              <a:rPr lang="pt-BR" sz="2800" b="0" i="0" dirty="0">
                <a:solidFill>
                  <a:schemeClr val="tx1"/>
                </a:solidFill>
                <a:effectLst/>
                <a:latin typeface="Arial" panose="020B0604020202020204" pitchFamily="34" charset="0"/>
                <a:cs typeface="Arial" panose="020B0604020202020204" pitchFamily="34" charset="0"/>
              </a:rPr>
              <a:t> </a:t>
            </a:r>
          </a:p>
          <a:p>
            <a:pPr marL="0" indent="0">
              <a:buNone/>
            </a:pPr>
            <a:r>
              <a:rPr lang="pt-BR" sz="2800" b="0" i="0" dirty="0">
                <a:solidFill>
                  <a:schemeClr val="tx1"/>
                </a:solidFill>
                <a:effectLst/>
                <a:latin typeface="Arial" panose="020B0604020202020204" pitchFamily="34" charset="0"/>
                <a:cs typeface="Arial" panose="020B0604020202020204" pitchFamily="34" charset="0"/>
              </a:rPr>
              <a:t>“As boas práticas administrativas impõem que as atividades de fiscalização e de supervisão do contrato devem ser realizadas por agentes administrativos distintos (princípio da segregação de funções), o que favorece o controle e a segurança do procedimento de liquidação da despesa.”</a:t>
            </a:r>
          </a:p>
          <a:p>
            <a:pPr marL="0" indent="0">
              <a:buNone/>
            </a:pPr>
            <a:r>
              <a:rPr lang="pt-BR" sz="2800" dirty="0">
                <a:solidFill>
                  <a:schemeClr val="tx1"/>
                </a:solidFill>
                <a:latin typeface="Arial" panose="020B0604020202020204" pitchFamily="34" charset="0"/>
                <a:cs typeface="Arial" panose="020B0604020202020204" pitchFamily="34" charset="0"/>
              </a:rPr>
              <a:t>Acórdão 2296/2014 – Plenário/TCU    </a:t>
            </a:r>
            <a:endParaRPr lang="pt-BR" sz="1600" dirty="0">
              <a:solidFill>
                <a:schemeClr val="tx1"/>
              </a:solidFill>
              <a:latin typeface="Arial" panose="020B0604020202020204" pitchFamily="34" charset="0"/>
              <a:cs typeface="Arial" panose="020B0604020202020204" pitchFamily="34" charset="0"/>
            </a:endParaRPr>
          </a:p>
          <a:p>
            <a:pPr algn="just"/>
            <a:endParaRPr lang="pt-BR" sz="2000" dirty="0">
              <a:solidFill>
                <a:schemeClr val="tx1"/>
              </a:solidFill>
            </a:endParaRPr>
          </a:p>
          <a:p>
            <a:pPr algn="just"/>
            <a:endParaRPr lang="pt-BR" sz="2000" dirty="0">
              <a:solidFill>
                <a:schemeClr val="tx1"/>
              </a:solidFill>
            </a:endParaRPr>
          </a:p>
          <a:p>
            <a:pPr algn="just"/>
            <a:endParaRPr lang="pt-BR" sz="2400" dirty="0">
              <a:solidFill>
                <a:schemeClr val="tx1"/>
              </a:solidFill>
            </a:endParaRPr>
          </a:p>
          <a:p>
            <a:pPr algn="just"/>
            <a:endParaRPr lang="pt-BR" sz="2400" dirty="0">
              <a:solidFill>
                <a:schemeClr val="tx1"/>
              </a:solidFill>
            </a:endParaRPr>
          </a:p>
          <a:p>
            <a:pPr lvl="0" algn="just"/>
            <a:endParaRPr lang="pt-BR" sz="2400" dirty="0">
              <a:solidFill>
                <a:schemeClr val="tx1"/>
              </a:solidFill>
            </a:endParaRPr>
          </a:p>
          <a:p>
            <a:endParaRPr lang="pt-BR" sz="2400" dirty="0">
              <a:solidFill>
                <a:schemeClr val="tx1"/>
              </a:solidFill>
            </a:endParaRPr>
          </a:p>
        </p:txBody>
      </p:sp>
    </p:spTree>
    <p:extLst>
      <p:ext uri="{BB962C8B-B14F-4D97-AF65-F5344CB8AC3E}">
        <p14:creationId xmlns:p14="http://schemas.microsoft.com/office/powerpoint/2010/main" val="105956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02673"/>
            <a:ext cx="9144000" cy="976745"/>
          </a:xfrm>
        </p:spPr>
        <p:txBody>
          <a:bodyPr>
            <a:noAutofit/>
          </a:bodyPr>
          <a:lstStyle/>
          <a:p>
            <a:pPr algn="ctr"/>
            <a:r>
              <a:rPr lang="pt-BR" sz="3600" b="1" dirty="0">
                <a:effectLst>
                  <a:outerShdw blurRad="12700" dist="38100" dir="2700000" algn="tl">
                    <a:schemeClr val="bg1">
                      <a:lumMod val="50000"/>
                    </a:schemeClr>
                  </a:outerShdw>
                </a:effectLst>
              </a:rPr>
              <a:t>FISCAL SUBSTITUTO</a:t>
            </a:r>
            <a:endParaRPr lang="pt-BR" sz="3600" dirty="0"/>
          </a:p>
        </p:txBody>
      </p:sp>
      <p:sp>
        <p:nvSpPr>
          <p:cNvPr id="3" name="Subtítulo 2"/>
          <p:cNvSpPr>
            <a:spLocks noGrp="1"/>
          </p:cNvSpPr>
          <p:nvPr>
            <p:ph type="subTitle" idx="1"/>
          </p:nvPr>
        </p:nvSpPr>
        <p:spPr>
          <a:xfrm>
            <a:off x="1523999" y="1899138"/>
            <a:ext cx="9505071" cy="1758462"/>
          </a:xfrm>
        </p:spPr>
        <p:txBody>
          <a:bodyPr>
            <a:normAutofit/>
          </a:bodyPr>
          <a:lstStyle/>
          <a:p>
            <a:pPr algn="just"/>
            <a:r>
              <a:rPr lang="pt-BR" sz="2800" dirty="0"/>
              <a:t>Fiscal substituto é designado por portaria e na ausência do fiscal titular, ele o </a:t>
            </a:r>
            <a:r>
              <a:rPr lang="pt-BR" sz="2800" dirty="0">
                <a:solidFill>
                  <a:schemeClr val="tx1"/>
                </a:solidFill>
              </a:rPr>
              <a:t>substitui</a:t>
            </a:r>
            <a:r>
              <a:rPr lang="pt-BR" sz="2800" dirty="0"/>
              <a:t> e sobre ele recai o mesmo grau de </a:t>
            </a:r>
            <a:r>
              <a:rPr lang="pt-BR" sz="3200" dirty="0"/>
              <a:t>responsabilidade</a:t>
            </a:r>
            <a:r>
              <a:rPr lang="pt-BR" sz="2800" dirty="0"/>
              <a:t> do titular.</a:t>
            </a:r>
          </a:p>
          <a:p>
            <a:pPr algn="just"/>
            <a:endParaRPr lang="pt-BR" sz="3200" dirty="0"/>
          </a:p>
          <a:p>
            <a:pPr lvl="0" algn="just"/>
            <a:endParaRPr lang="pt-BR" sz="3200" dirty="0"/>
          </a:p>
          <a:p>
            <a:endParaRPr lang="pt-BR" sz="3200" dirty="0"/>
          </a:p>
        </p:txBody>
      </p:sp>
      <p:sp>
        <p:nvSpPr>
          <p:cNvPr id="5" name="Subtítulo 2"/>
          <p:cNvSpPr txBox="1">
            <a:spLocks/>
          </p:cNvSpPr>
          <p:nvPr/>
        </p:nvSpPr>
        <p:spPr>
          <a:xfrm>
            <a:off x="1524000" y="3429000"/>
            <a:ext cx="9716086" cy="27432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pt-BR" b="1" dirty="0"/>
              <a:t>Nota importante: </a:t>
            </a:r>
            <a:r>
              <a:rPr lang="pt-BR" dirty="0"/>
              <a:t>O Fiscal de Contrato deverá manter permanente vigilância sobre as obrigações da Contratada, definidas nos dispositivos contratuais e condições editalícias e, fundamentalmente, quanto à observância aos princípios e preceitos consubstanciados na Lei de Licitações em que o certame se baseou.</a:t>
            </a:r>
          </a:p>
          <a:p>
            <a:pPr algn="just"/>
            <a:r>
              <a:rPr lang="pt-BR" dirty="0"/>
              <a:t>Muitos fiscais não tem consciência da responsabilidade que assumiu nesta atribuição.</a:t>
            </a:r>
          </a:p>
          <a:p>
            <a:pPr algn="just"/>
            <a:endParaRPr lang="pt-BR" sz="2200" dirty="0"/>
          </a:p>
          <a:p>
            <a:pPr algn="just"/>
            <a:endParaRPr lang="pt-BR" sz="2200" dirty="0"/>
          </a:p>
          <a:p>
            <a:endParaRPr lang="pt-BR" sz="2200" dirty="0"/>
          </a:p>
        </p:txBody>
      </p:sp>
    </p:spTree>
    <p:extLst>
      <p:ext uri="{BB962C8B-B14F-4D97-AF65-F5344CB8AC3E}">
        <p14:creationId xmlns:p14="http://schemas.microsoft.com/office/powerpoint/2010/main" val="29448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02673"/>
            <a:ext cx="9144000" cy="976745"/>
          </a:xfrm>
        </p:spPr>
        <p:txBody>
          <a:bodyPr>
            <a:noAutofit/>
          </a:bodyPr>
          <a:lstStyle/>
          <a:p>
            <a:pPr algn="ctr"/>
            <a:r>
              <a:rPr lang="pt-BR" sz="3600" b="1" dirty="0"/>
              <a:t>SERVIDOR PODE RECUSAR OU NÃO?</a:t>
            </a:r>
            <a:endParaRPr lang="pt-BR" sz="3600" dirty="0"/>
          </a:p>
        </p:txBody>
      </p:sp>
      <p:sp>
        <p:nvSpPr>
          <p:cNvPr id="3" name="Subtítulo 2"/>
          <p:cNvSpPr>
            <a:spLocks noGrp="1"/>
          </p:cNvSpPr>
          <p:nvPr>
            <p:ph type="subTitle" idx="1"/>
          </p:nvPr>
        </p:nvSpPr>
        <p:spPr>
          <a:xfrm>
            <a:off x="1524000" y="1579418"/>
            <a:ext cx="10067778" cy="4779818"/>
          </a:xfrm>
        </p:spPr>
        <p:txBody>
          <a:bodyPr>
            <a:normAutofit fontScale="92500" lnSpcReduction="10000"/>
          </a:bodyPr>
          <a:lstStyle/>
          <a:p>
            <a:pPr algn="just"/>
            <a:r>
              <a:rPr lang="pt-BR" sz="2000" dirty="0">
                <a:solidFill>
                  <a:schemeClr val="tx1"/>
                </a:solidFill>
              </a:rPr>
              <a:t>À Administração incumbe, por lei, nomear funcionário para exercer a tarefa de acompanhar e fiscalizar a execução do contrato, e o recebimento do objeto do contrato. Deriva daí a obrigatoriedade legal de ser indicado um servidor para o exercício da missão de bem acompanhar e fiscalizar um contrato firmado pela Administração com o particular. Também deriva dessa nomeação a responsabilidade conferida ao agente, que poderá ensejar inclusive responsabilidades de ordem administrativa, civil e penal. Ninguém quer correr risco e é natural que servidores questionem a legitimidade do encargo, muitas vezes alegando que não prestou concurso para ser fiscal de contrato. Porém, as designações advindas da Administração Pública, em decorrência de dispositivo legal, não conferem ao servidor atribuição que não estava prevista por ocasião do concurso de ingresso ao cargo. Art. 109, da Lei Complementar n.º 0563/2001, Incisos III e VI - São deveres do servidor: exercer com zelo e dedicação as atribuições legais e regulamentares inerentes ao cargo ou função; cumprir as ordens superiores, exceto quando forem manifestamente ilegais. O raciocínio empregado para a designação de </a:t>
            </a:r>
            <a:r>
              <a:rPr lang="pt-BR" sz="2000" i="1" dirty="0">
                <a:solidFill>
                  <a:schemeClr val="tx1"/>
                </a:solidFill>
              </a:rPr>
              <a:t>fiscal de contrato </a:t>
            </a:r>
            <a:r>
              <a:rPr lang="pt-BR" sz="2000" dirty="0">
                <a:solidFill>
                  <a:schemeClr val="tx1"/>
                </a:solidFill>
              </a:rPr>
              <a:t>é o mesmo aplicável para o caso de nomeações para comissões sindicantes, estando também incumbido de realizar este mister. Trata-se de obrigação adicional, indicada entre os compromissos dos agentes públicos, não havendo, portanto, possibilidade de ser recusado o encargo.</a:t>
            </a:r>
          </a:p>
          <a:p>
            <a:pPr algn="just"/>
            <a:endParaRPr lang="pt-BR" sz="2400" dirty="0">
              <a:solidFill>
                <a:schemeClr val="tx1"/>
              </a:solidFill>
            </a:endParaRPr>
          </a:p>
          <a:p>
            <a:pPr lvl="0" algn="just"/>
            <a:endParaRPr lang="pt-BR" sz="2400" dirty="0">
              <a:solidFill>
                <a:schemeClr val="tx1"/>
              </a:solidFill>
            </a:endParaRPr>
          </a:p>
          <a:p>
            <a:endParaRPr lang="pt-BR" sz="2400" dirty="0">
              <a:solidFill>
                <a:schemeClr val="tx1"/>
              </a:solidFill>
            </a:endParaRPr>
          </a:p>
        </p:txBody>
      </p:sp>
    </p:spTree>
    <p:extLst>
      <p:ext uri="{BB962C8B-B14F-4D97-AF65-F5344CB8AC3E}">
        <p14:creationId xmlns:p14="http://schemas.microsoft.com/office/powerpoint/2010/main" val="296134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02673"/>
            <a:ext cx="9144000" cy="976745"/>
          </a:xfrm>
        </p:spPr>
        <p:txBody>
          <a:bodyPr>
            <a:noAutofit/>
          </a:bodyPr>
          <a:lstStyle/>
          <a:p>
            <a:pPr algn="ctr"/>
            <a:r>
              <a:rPr lang="pt-BR" sz="3600" b="1" dirty="0"/>
              <a:t>SERVIDOR PODE RECUSAR OU NÃO?</a:t>
            </a:r>
            <a:endParaRPr lang="pt-BR" sz="3600" dirty="0"/>
          </a:p>
        </p:txBody>
      </p:sp>
      <p:sp>
        <p:nvSpPr>
          <p:cNvPr id="3" name="Subtítulo 2"/>
          <p:cNvSpPr>
            <a:spLocks noGrp="1"/>
          </p:cNvSpPr>
          <p:nvPr>
            <p:ph type="subTitle" idx="1"/>
          </p:nvPr>
        </p:nvSpPr>
        <p:spPr>
          <a:xfrm>
            <a:off x="1523999" y="1786597"/>
            <a:ext cx="9842695" cy="4572639"/>
          </a:xfrm>
        </p:spPr>
        <p:txBody>
          <a:bodyPr>
            <a:normAutofit/>
          </a:bodyPr>
          <a:lstStyle/>
          <a:p>
            <a:pPr algn="just"/>
            <a:r>
              <a:rPr lang="pt-BR" sz="2800" dirty="0">
                <a:solidFill>
                  <a:schemeClr val="tx1"/>
                </a:solidFill>
              </a:rPr>
              <a:t>A recusa somente poderá ocorrer, segundo a doutrina, nas seguintes hipóteses:</a:t>
            </a:r>
          </a:p>
          <a:p>
            <a:pPr lvl="0" algn="just"/>
            <a:r>
              <a:rPr lang="pt-BR" sz="2800" dirty="0">
                <a:solidFill>
                  <a:schemeClr val="tx1"/>
                </a:solidFill>
              </a:rPr>
              <a:t>quando for impedido ou suspeito o agente (por ser parente, cônjuge, companheiro, ou por amigo íntimo ou inimigo, por ter recebido presentes, ter relação de débito ou crédito com o contratado ou qualquer outro tipo de interesse, direto ou indireto, plenamente justificado);</a:t>
            </a:r>
          </a:p>
          <a:p>
            <a:pPr lvl="0" algn="just"/>
            <a:r>
              <a:rPr lang="pt-BR" sz="2800" dirty="0">
                <a:solidFill>
                  <a:schemeClr val="tx1"/>
                </a:solidFill>
              </a:rPr>
              <a:t>E por não deter conhecimento técnico específico quando a lei ou o objeto do contrato o exigir.</a:t>
            </a:r>
          </a:p>
          <a:p>
            <a:pPr algn="just"/>
            <a:endParaRPr lang="pt-BR" sz="3200" dirty="0">
              <a:solidFill>
                <a:schemeClr val="tx1"/>
              </a:solidFill>
            </a:endParaRPr>
          </a:p>
          <a:p>
            <a:pPr lvl="0" algn="just"/>
            <a:endParaRPr lang="pt-BR" sz="3200" dirty="0">
              <a:solidFill>
                <a:schemeClr val="tx1"/>
              </a:solidFill>
            </a:endParaRPr>
          </a:p>
          <a:p>
            <a:endParaRPr lang="pt-BR" sz="3200" dirty="0">
              <a:solidFill>
                <a:schemeClr val="tx1"/>
              </a:solidFill>
            </a:endParaRPr>
          </a:p>
        </p:txBody>
      </p:sp>
    </p:spTree>
    <p:extLst>
      <p:ext uri="{BB962C8B-B14F-4D97-AF65-F5344CB8AC3E}">
        <p14:creationId xmlns:p14="http://schemas.microsoft.com/office/powerpoint/2010/main" val="290494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3A88A4-FF20-05CE-D0E8-9A89340E1B9B}"/>
              </a:ext>
            </a:extLst>
          </p:cNvPr>
          <p:cNvSpPr>
            <a:spLocks noGrp="1"/>
          </p:cNvSpPr>
          <p:nvPr>
            <p:ph type="title"/>
          </p:nvPr>
        </p:nvSpPr>
        <p:spPr>
          <a:xfrm>
            <a:off x="1448973" y="624110"/>
            <a:ext cx="10055640" cy="1280890"/>
          </a:xfrm>
        </p:spPr>
        <p:txBody>
          <a:bodyPr>
            <a:normAutofit/>
          </a:bodyPr>
          <a:lstStyle/>
          <a:p>
            <a:pPr algn="ctr"/>
            <a:r>
              <a:rPr lang="pt-BR" sz="3600" dirty="0">
                <a:latin typeface="Arial" panose="020B0604020202020204" pitchFamily="34" charset="0"/>
                <a:cs typeface="Arial" panose="020B0604020202020204" pitchFamily="34" charset="0"/>
              </a:rPr>
              <a:t>O agente público pode se recusar a assumir a função de fiscal ou gestor de contrato? </a:t>
            </a:r>
            <a:endParaRPr lang="pt-BR" dirty="0"/>
          </a:p>
        </p:txBody>
      </p:sp>
      <p:sp>
        <p:nvSpPr>
          <p:cNvPr id="3" name="Espaço Reservado para Conteúdo 2">
            <a:extLst>
              <a:ext uri="{FF2B5EF4-FFF2-40B4-BE49-F238E27FC236}">
                <a16:creationId xmlns:a16="http://schemas.microsoft.com/office/drawing/2014/main" id="{C4D4A585-597C-BD26-50F5-DC39CF1229DC}"/>
              </a:ext>
            </a:extLst>
          </p:cNvPr>
          <p:cNvSpPr>
            <a:spLocks noGrp="1"/>
          </p:cNvSpPr>
          <p:nvPr>
            <p:ph idx="1"/>
          </p:nvPr>
        </p:nvSpPr>
        <p:spPr>
          <a:xfrm>
            <a:off x="799930" y="1994825"/>
            <a:ext cx="10266655" cy="4239065"/>
          </a:xfrm>
        </p:spPr>
        <p:txBody>
          <a:bodyPr>
            <a:normAutofit/>
          </a:bodyPr>
          <a:lstStyle/>
          <a:p>
            <a:pPr marL="0" indent="0">
              <a:buNone/>
            </a:pPr>
            <a:r>
              <a:rPr lang="pt-BR" sz="2400" dirty="0">
                <a:solidFill>
                  <a:schemeClr val="tx1"/>
                </a:solidFill>
                <a:latin typeface="Arial" panose="020B0604020202020204" pitchFamily="34" charset="0"/>
                <a:cs typeface="Arial" panose="020B0604020202020204" pitchFamily="34" charset="0"/>
              </a:rPr>
              <a:t>Lei Complementar nº 053/2001 - Regime Jurídico dos Servidores Públicos Civis do Estado de Roraima</a:t>
            </a:r>
          </a:p>
          <a:p>
            <a:pPr marL="0" indent="0">
              <a:buNone/>
            </a:pPr>
            <a:endParaRPr lang="pt-BR" sz="2400" dirty="0">
              <a:solidFill>
                <a:schemeClr val="tx1"/>
              </a:solidFill>
              <a:latin typeface="Arial" panose="020B0604020202020204" pitchFamily="34" charset="0"/>
              <a:cs typeface="Arial" panose="020B0604020202020204" pitchFamily="34" charset="0"/>
            </a:endParaRPr>
          </a:p>
          <a:p>
            <a:pPr marL="0" indent="0">
              <a:buNone/>
            </a:pPr>
            <a:r>
              <a:rPr lang="pt-BR" sz="2400" dirty="0">
                <a:solidFill>
                  <a:schemeClr val="tx1"/>
                </a:solidFill>
                <a:latin typeface="Arial" panose="020B0604020202020204" pitchFamily="34" charset="0"/>
                <a:cs typeface="Arial" panose="020B0604020202020204" pitchFamily="34" charset="0"/>
              </a:rPr>
              <a:t>“Art. 109. São deveres fundamentais do servidor:</a:t>
            </a:r>
          </a:p>
          <a:p>
            <a:pPr marL="0" indent="0">
              <a:buNone/>
            </a:pPr>
            <a:r>
              <a:rPr lang="pt-BR" sz="2400" dirty="0">
                <a:solidFill>
                  <a:schemeClr val="tx1"/>
                </a:solidFill>
                <a:latin typeface="Arial" panose="020B0604020202020204" pitchFamily="34" charset="0"/>
                <a:cs typeface="Arial" panose="020B0604020202020204" pitchFamily="34" charset="0"/>
              </a:rPr>
              <a:t>[...]</a:t>
            </a:r>
          </a:p>
          <a:p>
            <a:pPr marL="0" indent="0">
              <a:buNone/>
            </a:pPr>
            <a:r>
              <a:rPr lang="pt-BR" sz="2400" dirty="0">
                <a:solidFill>
                  <a:schemeClr val="tx1"/>
                </a:solidFill>
                <a:latin typeface="Arial" panose="020B0604020202020204" pitchFamily="34" charset="0"/>
                <a:cs typeface="Arial" panose="020B0604020202020204" pitchFamily="34" charset="0"/>
              </a:rPr>
              <a:t>V - observar as normas legais e regulamentares; </a:t>
            </a:r>
          </a:p>
          <a:p>
            <a:pPr marL="0" indent="0">
              <a:buNone/>
            </a:pPr>
            <a:r>
              <a:rPr lang="pt-BR" sz="2400" dirty="0">
                <a:solidFill>
                  <a:schemeClr val="tx1"/>
                </a:solidFill>
                <a:latin typeface="Arial" panose="020B0604020202020204" pitchFamily="34" charset="0"/>
                <a:cs typeface="Arial" panose="020B0604020202020204" pitchFamily="34" charset="0"/>
              </a:rPr>
              <a:t>VI - cumprir as ordens superiores, exceto quando manifestamente ilegais;</a:t>
            </a:r>
          </a:p>
          <a:p>
            <a:pPr marL="0" indent="0">
              <a:buNone/>
            </a:pPr>
            <a:r>
              <a:rPr lang="pt-BR" sz="24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0701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02673"/>
            <a:ext cx="9144000" cy="976745"/>
          </a:xfrm>
        </p:spPr>
        <p:txBody>
          <a:bodyPr>
            <a:noAutofit/>
          </a:bodyPr>
          <a:lstStyle/>
          <a:p>
            <a:pPr algn="ctr"/>
            <a:r>
              <a:rPr lang="pt-BR" sz="3200" dirty="0">
                <a:latin typeface="Arial" panose="020B0604020202020204" pitchFamily="34" charset="0"/>
                <a:cs typeface="Arial" panose="020B0604020202020204" pitchFamily="34" charset="0"/>
              </a:rPr>
              <a:t>O agente público pode se recusar a assumir a função de fiscal ou gestor de contrato? </a:t>
            </a:r>
            <a:endParaRPr lang="pt-BR" sz="3200" dirty="0"/>
          </a:p>
        </p:txBody>
      </p:sp>
      <p:sp>
        <p:nvSpPr>
          <p:cNvPr id="3" name="Subtítulo 2"/>
          <p:cNvSpPr>
            <a:spLocks noGrp="1"/>
          </p:cNvSpPr>
          <p:nvPr>
            <p:ph type="subTitle" idx="1"/>
          </p:nvPr>
        </p:nvSpPr>
        <p:spPr>
          <a:xfrm>
            <a:off x="1524000" y="1972733"/>
            <a:ext cx="9144000" cy="4386503"/>
          </a:xfrm>
        </p:spPr>
        <p:txBody>
          <a:bodyPr>
            <a:normAutofit/>
          </a:bodyPr>
          <a:lstStyle/>
          <a:p>
            <a:pPr marL="0" indent="0">
              <a:buNone/>
            </a:pPr>
            <a:r>
              <a:rPr lang="pt-BR" sz="2800" dirty="0">
                <a:solidFill>
                  <a:schemeClr val="tx1"/>
                </a:solidFill>
                <a:latin typeface="Arial" panose="020B0604020202020204" pitchFamily="34" charset="0"/>
                <a:cs typeface="Arial" panose="020B0604020202020204" pitchFamily="34" charset="0"/>
              </a:rPr>
              <a:t>“</a:t>
            </a:r>
            <a:r>
              <a:rPr lang="pt-BR" sz="2800" b="0" i="0" dirty="0">
                <a:solidFill>
                  <a:schemeClr val="tx1"/>
                </a:solidFill>
                <a:effectLst/>
                <a:latin typeface="Arial" panose="020B0604020202020204" pitchFamily="34" charset="0"/>
                <a:cs typeface="Arial" panose="020B0604020202020204" pitchFamily="34" charset="0"/>
              </a:rPr>
              <a:t>Anoto que a falta de capacitação de determinado servidor público para a realização de tarefa específica não pode servir de escudo para impedir sua responsabilização por eventual prejuízo causado ao Erário. Ciente de sua falta de habilitação para o exercício de determinada tarefa, deve o servidor negar-se a realiza-la, vez que, ao executá-la, assumiu os riscos inerentes aos resultados produzidos.”</a:t>
            </a:r>
          </a:p>
          <a:p>
            <a:pPr marL="0" indent="0">
              <a:buNone/>
            </a:pPr>
            <a:r>
              <a:rPr lang="pt-BR" sz="2800" dirty="0">
                <a:solidFill>
                  <a:schemeClr val="tx1"/>
                </a:solidFill>
                <a:latin typeface="Arial" panose="020B0604020202020204" pitchFamily="34" charset="0"/>
                <a:cs typeface="Arial" panose="020B0604020202020204" pitchFamily="34" charset="0"/>
              </a:rPr>
              <a:t>Acórdão 1174/2016 – TCU/Plenário</a:t>
            </a:r>
          </a:p>
          <a:p>
            <a:pPr lvl="0" algn="just"/>
            <a:endParaRPr lang="pt-BR" sz="2800" dirty="0">
              <a:latin typeface="Arial" panose="020B0604020202020204" pitchFamily="34" charset="0"/>
              <a:cs typeface="Arial" panose="020B0604020202020204" pitchFamily="34" charset="0"/>
            </a:endParaRPr>
          </a:p>
          <a:p>
            <a:endParaRPr lang="pt-BR" sz="2200" dirty="0"/>
          </a:p>
        </p:txBody>
      </p:sp>
    </p:spTree>
    <p:extLst>
      <p:ext uri="{BB962C8B-B14F-4D97-AF65-F5344CB8AC3E}">
        <p14:creationId xmlns:p14="http://schemas.microsoft.com/office/powerpoint/2010/main" val="313722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CBC432-B72C-D8FC-E126-0ED6DB462202}"/>
              </a:ext>
            </a:extLst>
          </p:cNvPr>
          <p:cNvSpPr>
            <a:spLocks noGrp="1"/>
          </p:cNvSpPr>
          <p:nvPr>
            <p:ph type="title"/>
          </p:nvPr>
        </p:nvSpPr>
        <p:spPr>
          <a:xfrm>
            <a:off x="857165" y="548414"/>
            <a:ext cx="10477670" cy="796727"/>
          </a:xfrm>
        </p:spPr>
        <p:txBody>
          <a:bodyPr>
            <a:normAutofit/>
          </a:bodyPr>
          <a:lstStyle/>
          <a:p>
            <a:pPr algn="ctr"/>
            <a:r>
              <a:rPr lang="pt-BR" dirty="0">
                <a:latin typeface="Arial" panose="020B0604020202020204" pitchFamily="34" charset="0"/>
                <a:cs typeface="Arial" panose="020B0604020202020204" pitchFamily="34" charset="0"/>
              </a:rPr>
              <a:t>Sobre a capacitação do fiscal de contrato</a:t>
            </a:r>
          </a:p>
        </p:txBody>
      </p:sp>
      <p:sp>
        <p:nvSpPr>
          <p:cNvPr id="3" name="Espaço Reservado para Conteúdo 2">
            <a:extLst>
              <a:ext uri="{FF2B5EF4-FFF2-40B4-BE49-F238E27FC236}">
                <a16:creationId xmlns:a16="http://schemas.microsoft.com/office/drawing/2014/main" id="{7F5F96C8-7EFF-E705-05CF-4E8993499577}"/>
              </a:ext>
            </a:extLst>
          </p:cNvPr>
          <p:cNvSpPr>
            <a:spLocks noGrp="1"/>
          </p:cNvSpPr>
          <p:nvPr>
            <p:ph idx="1"/>
          </p:nvPr>
        </p:nvSpPr>
        <p:spPr>
          <a:xfrm>
            <a:off x="491405" y="1345141"/>
            <a:ext cx="11209190" cy="4964445"/>
          </a:xfrm>
        </p:spPr>
        <p:txBody>
          <a:bodyPr>
            <a:normAutofit fontScale="92500" lnSpcReduction="10000"/>
          </a:bodyPr>
          <a:lstStyle/>
          <a:p>
            <a:pPr marL="0" indent="0" algn="just">
              <a:buNone/>
            </a:pPr>
            <a:r>
              <a:rPr lang="pt-BR" sz="2000" dirty="0">
                <a:latin typeface="Arial" panose="020B0604020202020204" pitchFamily="34" charset="0"/>
                <a:cs typeface="Arial" panose="020B0604020202020204" pitchFamily="34" charset="0"/>
              </a:rPr>
              <a:t>Lei nº 14.133/2021</a:t>
            </a:r>
          </a:p>
          <a:p>
            <a:pPr marL="0" indent="0" algn="just">
              <a:buNone/>
            </a:pPr>
            <a:r>
              <a:rPr lang="pt-BR" sz="2000" dirty="0">
                <a:latin typeface="Arial" panose="020B0604020202020204" pitchFamily="34" charset="0"/>
                <a:cs typeface="Arial" panose="020B0604020202020204" pitchFamily="34" charset="0"/>
              </a:rPr>
              <a:t>“Art. 18 </a:t>
            </a:r>
            <a:r>
              <a:rPr lang="pt-BR" sz="2000" b="0" i="0" dirty="0">
                <a:solidFill>
                  <a:srgbClr val="000000"/>
                </a:solidFill>
                <a:effectLst/>
                <a:latin typeface="Arial" panose="020B0604020202020204" pitchFamily="34" charset="0"/>
                <a:cs typeface="Arial" panose="020B0604020202020204" pitchFamily="34" charset="0"/>
              </a:rPr>
              <a:t>A fase preparatória do processo licitatório é caracterizada pelo planejamento e deve compatibilizar-se com o plano de contratações anual de que trata o </a:t>
            </a:r>
            <a:r>
              <a:rPr lang="pt-BR" sz="2000" b="0" i="0" dirty="0">
                <a:effectLst/>
                <a:latin typeface="Arial" panose="020B0604020202020204" pitchFamily="34" charset="0"/>
                <a:cs typeface="Arial" panose="020B0604020202020204" pitchFamily="34" charset="0"/>
                <a:hlinkClick r:id="rId2"/>
              </a:rPr>
              <a:t>inciso VII do </a:t>
            </a:r>
            <a:r>
              <a:rPr lang="pt-BR" sz="2000" b="1" i="0" dirty="0">
                <a:effectLst/>
                <a:latin typeface="Arial" panose="020B0604020202020204" pitchFamily="34" charset="0"/>
                <a:cs typeface="Arial" panose="020B0604020202020204" pitchFamily="34" charset="0"/>
                <a:hlinkClick r:id="rId2"/>
              </a:rPr>
              <a:t>caput</a:t>
            </a:r>
            <a:r>
              <a:rPr lang="pt-BR" sz="2000" b="0" i="0" dirty="0">
                <a:effectLst/>
                <a:latin typeface="Arial" panose="020B0604020202020204" pitchFamily="34" charset="0"/>
                <a:cs typeface="Arial" panose="020B0604020202020204" pitchFamily="34" charset="0"/>
                <a:hlinkClick r:id="rId2"/>
              </a:rPr>
              <a:t> do art. 12 desta Lei</a:t>
            </a:r>
            <a:r>
              <a:rPr lang="pt-BR" sz="2000" b="0" i="0" dirty="0">
                <a:solidFill>
                  <a:srgbClr val="000000"/>
                </a:solidFill>
                <a:effectLst/>
                <a:latin typeface="Arial" panose="020B0604020202020204" pitchFamily="34" charset="0"/>
                <a:cs typeface="Arial" panose="020B0604020202020204" pitchFamily="34" charset="0"/>
              </a:rPr>
              <a:t>, sempre que elaborado, e com as leis orçamentárias, bem como abordar todas as considerações técnicas, mercadológicas e de gestão que podem interferir na contratação, compreendidos:</a:t>
            </a:r>
          </a:p>
          <a:p>
            <a:pPr marL="0" indent="0" algn="just">
              <a:buNone/>
            </a:pPr>
            <a:r>
              <a:rPr lang="pt-BR" sz="2000" dirty="0">
                <a:solidFill>
                  <a:srgbClr val="000000"/>
                </a:solidFill>
                <a:latin typeface="Arial" panose="020B0604020202020204" pitchFamily="34" charset="0"/>
                <a:cs typeface="Arial" panose="020B0604020202020204" pitchFamily="34" charset="0"/>
              </a:rPr>
              <a:t>[...]</a:t>
            </a:r>
          </a:p>
          <a:p>
            <a:pPr marL="0" indent="0" algn="just">
              <a:buNone/>
            </a:pPr>
            <a:r>
              <a:rPr lang="pt-BR" sz="2000" dirty="0">
                <a:solidFill>
                  <a:srgbClr val="000000"/>
                </a:solidFill>
                <a:latin typeface="Arial" panose="020B0604020202020204" pitchFamily="34" charset="0"/>
                <a:cs typeface="Arial" panose="020B0604020202020204" pitchFamily="34" charset="0"/>
              </a:rPr>
              <a:t>§ 1 </a:t>
            </a:r>
            <a:r>
              <a:rPr lang="pt-BR" sz="2000" b="0" i="0" dirty="0">
                <a:solidFill>
                  <a:srgbClr val="000000"/>
                </a:solidFill>
                <a:effectLst/>
                <a:latin typeface="Arial" panose="020B0604020202020204" pitchFamily="34" charset="0"/>
                <a:cs typeface="Arial" panose="020B0604020202020204" pitchFamily="34" charset="0"/>
              </a:rPr>
              <a:t>A fase preparatória do processo licitatório é caracterizada pelo planejamento e deve compatibilizar-se com o plano de contratações anual de que trata o </a:t>
            </a:r>
            <a:r>
              <a:rPr lang="pt-BR" sz="2000" b="0" i="0" dirty="0">
                <a:effectLst/>
                <a:latin typeface="Arial" panose="020B0604020202020204" pitchFamily="34" charset="0"/>
                <a:cs typeface="Arial" panose="020B0604020202020204" pitchFamily="34" charset="0"/>
                <a:hlinkClick r:id="rId2"/>
              </a:rPr>
              <a:t>inciso VII do </a:t>
            </a:r>
            <a:r>
              <a:rPr lang="pt-BR" sz="2000" b="1" i="0" dirty="0">
                <a:effectLst/>
                <a:latin typeface="Arial" panose="020B0604020202020204" pitchFamily="34" charset="0"/>
                <a:cs typeface="Arial" panose="020B0604020202020204" pitchFamily="34" charset="0"/>
                <a:hlinkClick r:id="rId2"/>
              </a:rPr>
              <a:t>caput</a:t>
            </a:r>
            <a:r>
              <a:rPr lang="pt-BR" sz="2000" b="0" i="0" dirty="0">
                <a:effectLst/>
                <a:latin typeface="Arial" panose="020B0604020202020204" pitchFamily="34" charset="0"/>
                <a:cs typeface="Arial" panose="020B0604020202020204" pitchFamily="34" charset="0"/>
                <a:hlinkClick r:id="rId2"/>
              </a:rPr>
              <a:t> do art. 12 desta Lei</a:t>
            </a:r>
            <a:r>
              <a:rPr lang="pt-BR" sz="2000" b="0" i="0" dirty="0">
                <a:solidFill>
                  <a:srgbClr val="000000"/>
                </a:solidFill>
                <a:effectLst/>
                <a:latin typeface="Arial" panose="020B0604020202020204" pitchFamily="34" charset="0"/>
                <a:cs typeface="Arial" panose="020B0604020202020204" pitchFamily="34" charset="0"/>
              </a:rPr>
              <a:t>, sempre que elaborado, e com as leis orçamentárias, bem como abordar todas as considerações técnicas, mercadológicas e de gestão que podem interferir na contratação, compreendidos:</a:t>
            </a:r>
          </a:p>
          <a:p>
            <a:pPr marL="0" indent="0" algn="just">
              <a:buNone/>
            </a:pPr>
            <a:r>
              <a:rPr lang="pt-BR" sz="2000" dirty="0">
                <a:solidFill>
                  <a:srgbClr val="000000"/>
                </a:solidFill>
                <a:latin typeface="Arial" panose="020B0604020202020204" pitchFamily="34" charset="0"/>
                <a:cs typeface="Arial" panose="020B0604020202020204" pitchFamily="34" charset="0"/>
              </a:rPr>
              <a:t>[...]</a:t>
            </a:r>
          </a:p>
          <a:p>
            <a:pPr marL="0" indent="0" algn="just">
              <a:buNone/>
            </a:pPr>
            <a:r>
              <a:rPr lang="pt-BR" sz="2000" b="0" i="0" dirty="0">
                <a:solidFill>
                  <a:srgbClr val="000000"/>
                </a:solidFill>
                <a:effectLst/>
                <a:latin typeface="Arial" panose="020B0604020202020204" pitchFamily="34" charset="0"/>
                <a:cs typeface="Arial" panose="020B0604020202020204" pitchFamily="34" charset="0"/>
              </a:rPr>
              <a:t>X - providências a serem adotadas pela Administração previamente à celebração do contrato, </a:t>
            </a:r>
            <a:r>
              <a:rPr lang="pt-BR" sz="2000" b="1" i="0" dirty="0">
                <a:solidFill>
                  <a:srgbClr val="000000"/>
                </a:solidFill>
                <a:effectLst/>
                <a:latin typeface="Arial" panose="020B0604020202020204" pitchFamily="34" charset="0"/>
                <a:cs typeface="Arial" panose="020B0604020202020204" pitchFamily="34" charset="0"/>
              </a:rPr>
              <a:t>inclusive quanto à capacitação de servidores ou de empregados para fiscalização e gestão contratual;”</a:t>
            </a:r>
            <a:endParaRPr lang="pt-BR" sz="2000" b="1" dirty="0">
              <a:solidFill>
                <a:srgbClr val="000000"/>
              </a:solidFill>
              <a:latin typeface="Arial" panose="020B0604020202020204" pitchFamily="34" charset="0"/>
              <a:cs typeface="Arial" panose="020B0604020202020204" pitchFamily="34" charset="0"/>
            </a:endParaRPr>
          </a:p>
          <a:p>
            <a:pPr marL="0" indent="0" algn="just">
              <a:buNone/>
            </a:pP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4551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92282"/>
            <a:ext cx="9144000" cy="878112"/>
          </a:xfrm>
        </p:spPr>
        <p:txBody>
          <a:bodyPr>
            <a:normAutofit fontScale="90000"/>
          </a:bodyPr>
          <a:lstStyle/>
          <a:p>
            <a:pPr algn="just"/>
            <a:r>
              <a:rPr lang="pt-BR" b="1" i="1" dirty="0">
                <a:effectLst>
                  <a:outerShdw blurRad="12700" dist="38100" dir="2700000" algn="tl">
                    <a:schemeClr val="bg1">
                      <a:lumMod val="50000"/>
                    </a:schemeClr>
                  </a:outerShdw>
                </a:effectLst>
              </a:rPr>
              <a:t>DESPESA PÚBLICA</a:t>
            </a:r>
            <a:endParaRPr lang="pt-BR" dirty="0"/>
          </a:p>
        </p:txBody>
      </p:sp>
      <p:sp>
        <p:nvSpPr>
          <p:cNvPr id="3" name="Subtítulo 2"/>
          <p:cNvSpPr>
            <a:spLocks noGrp="1"/>
          </p:cNvSpPr>
          <p:nvPr>
            <p:ph type="subTitle" idx="1"/>
          </p:nvPr>
        </p:nvSpPr>
        <p:spPr>
          <a:xfrm>
            <a:off x="1406769" y="1470394"/>
            <a:ext cx="9261231" cy="4795324"/>
          </a:xfrm>
        </p:spPr>
        <p:txBody>
          <a:bodyPr>
            <a:noAutofit/>
          </a:bodyPr>
          <a:lstStyle/>
          <a:p>
            <a:pPr algn="just"/>
            <a:r>
              <a:rPr lang="pt-BR" sz="2400" b="1" dirty="0">
                <a:solidFill>
                  <a:schemeClr val="tx1"/>
                </a:solidFill>
              </a:rPr>
              <a:t>CONCEITO: Despesa pública</a:t>
            </a:r>
            <a:r>
              <a:rPr lang="pt-BR" sz="2400" dirty="0">
                <a:solidFill>
                  <a:schemeClr val="tx1"/>
                </a:solidFill>
              </a:rPr>
              <a:t> é o conjunto de </a:t>
            </a:r>
            <a:r>
              <a:rPr lang="pt-BR" sz="2400" b="1" dirty="0">
                <a:solidFill>
                  <a:schemeClr val="tx1"/>
                </a:solidFill>
              </a:rPr>
              <a:t>dispêndios</a:t>
            </a:r>
            <a:r>
              <a:rPr lang="pt-BR" sz="2400" dirty="0">
                <a:solidFill>
                  <a:schemeClr val="tx1"/>
                </a:solidFill>
              </a:rPr>
              <a:t> realizados pelos entes públicos a fim de </a:t>
            </a:r>
            <a:r>
              <a:rPr lang="pt-BR" sz="2400" b="1" dirty="0">
                <a:solidFill>
                  <a:schemeClr val="tx1"/>
                </a:solidFill>
              </a:rPr>
              <a:t>saldar gastos fixados na lei</a:t>
            </a:r>
            <a:r>
              <a:rPr lang="pt-BR" sz="2400" dirty="0">
                <a:solidFill>
                  <a:schemeClr val="tx1"/>
                </a:solidFill>
              </a:rPr>
              <a:t> do orçamento ou em lei especial, visando à realização e ao </a:t>
            </a:r>
            <a:r>
              <a:rPr lang="pt-BR" sz="2400" b="1" dirty="0">
                <a:solidFill>
                  <a:schemeClr val="tx1"/>
                </a:solidFill>
              </a:rPr>
              <a:t>funcionamento dos serviços públicos</a:t>
            </a:r>
            <a:r>
              <a:rPr lang="pt-BR" sz="2400" dirty="0">
                <a:solidFill>
                  <a:schemeClr val="tx1"/>
                </a:solidFill>
              </a:rPr>
              <a:t>. A despesa faz parte do orçamento e corresponde às autorizações para gastos com as várias atribuições governamentais (JUND,2008).</a:t>
            </a:r>
          </a:p>
          <a:p>
            <a:pPr algn="just"/>
            <a:br>
              <a:rPr lang="pt-BR" sz="2400" dirty="0">
                <a:solidFill>
                  <a:schemeClr val="tx1"/>
                </a:solidFill>
              </a:rPr>
            </a:br>
            <a:r>
              <a:rPr lang="pt-BR" sz="2400" dirty="0">
                <a:solidFill>
                  <a:schemeClr val="tx1"/>
                </a:solidFill>
              </a:rPr>
              <a:t>Despesa pública também pode ser definida como o conjunto de gastos realizados pelos entes públicos para </a:t>
            </a:r>
            <a:r>
              <a:rPr lang="pt-BR" sz="2400" b="1" dirty="0">
                <a:solidFill>
                  <a:schemeClr val="tx1"/>
                </a:solidFill>
              </a:rPr>
              <a:t>custear os serviços públicos</a:t>
            </a:r>
            <a:r>
              <a:rPr lang="pt-BR" sz="2400" dirty="0">
                <a:solidFill>
                  <a:schemeClr val="tx1"/>
                </a:solidFill>
              </a:rPr>
              <a:t> (despesas correntes) prestados à sociedade ou para a </a:t>
            </a:r>
            <a:r>
              <a:rPr lang="pt-BR" sz="2400" b="1" dirty="0">
                <a:solidFill>
                  <a:schemeClr val="tx1"/>
                </a:solidFill>
              </a:rPr>
              <a:t>realização de investimentos</a:t>
            </a:r>
            <a:r>
              <a:rPr lang="pt-BR" sz="2400" dirty="0">
                <a:solidFill>
                  <a:schemeClr val="tx1"/>
                </a:solidFill>
              </a:rPr>
              <a:t> (despesas de capital).</a:t>
            </a:r>
            <a:r>
              <a:rPr lang="pt-BR" sz="2400" b="1" dirty="0">
                <a:solidFill>
                  <a:schemeClr val="tx1"/>
                </a:solidFill>
              </a:rPr>
              <a:t> </a:t>
            </a:r>
            <a:endParaRPr lang="pt-BR" sz="2400" dirty="0">
              <a:solidFill>
                <a:schemeClr val="tx1"/>
              </a:solidFill>
            </a:endParaRPr>
          </a:p>
          <a:p>
            <a:endParaRPr lang="pt-BR" sz="2400" dirty="0">
              <a:solidFill>
                <a:schemeClr val="tx1"/>
              </a:solidFill>
            </a:endParaRPr>
          </a:p>
        </p:txBody>
      </p:sp>
    </p:spTree>
    <p:extLst>
      <p:ext uri="{BB962C8B-B14F-4D97-AF65-F5344CB8AC3E}">
        <p14:creationId xmlns:p14="http://schemas.microsoft.com/office/powerpoint/2010/main" val="53480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02673"/>
            <a:ext cx="9144000" cy="976745"/>
          </a:xfrm>
        </p:spPr>
        <p:txBody>
          <a:bodyPr>
            <a:noAutofit/>
          </a:bodyPr>
          <a:lstStyle/>
          <a:p>
            <a:pPr algn="just"/>
            <a:r>
              <a:rPr lang="pt-BR" sz="3600" b="1" dirty="0">
                <a:effectLst>
                  <a:outerShdw blurRad="12700" dist="38100" dir="2700000" algn="tl">
                    <a:schemeClr val="bg1">
                      <a:lumMod val="50000"/>
                    </a:schemeClr>
                  </a:outerShdw>
                </a:effectLst>
              </a:rPr>
              <a:t>GESTOR X FISCAL</a:t>
            </a:r>
            <a:endParaRPr lang="pt-BR" sz="3600" dirty="0"/>
          </a:p>
        </p:txBody>
      </p:sp>
      <p:sp>
        <p:nvSpPr>
          <p:cNvPr id="3" name="Subtítulo 2"/>
          <p:cNvSpPr>
            <a:spLocks noGrp="1"/>
          </p:cNvSpPr>
          <p:nvPr>
            <p:ph type="subTitle" idx="1"/>
          </p:nvPr>
        </p:nvSpPr>
        <p:spPr>
          <a:xfrm>
            <a:off x="1524000" y="2583728"/>
            <a:ext cx="9144000" cy="3775508"/>
          </a:xfrm>
        </p:spPr>
        <p:txBody>
          <a:bodyPr>
            <a:normAutofit/>
          </a:bodyPr>
          <a:lstStyle/>
          <a:p>
            <a:pPr algn="just"/>
            <a:endParaRPr lang="pt-BR" sz="2200" dirty="0"/>
          </a:p>
          <a:p>
            <a:pPr lvl="0" algn="just"/>
            <a:endParaRPr lang="pt-BR" sz="2200" dirty="0"/>
          </a:p>
          <a:p>
            <a:endParaRPr lang="pt-BR" sz="2200" dirty="0"/>
          </a:p>
        </p:txBody>
      </p:sp>
      <p:graphicFrame>
        <p:nvGraphicFramePr>
          <p:cNvPr id="5" name="Tabela 4"/>
          <p:cNvGraphicFramePr>
            <a:graphicFrameLocks noGrp="1"/>
          </p:cNvGraphicFramePr>
          <p:nvPr>
            <p:extLst>
              <p:ext uri="{D42A27DB-BD31-4B8C-83A1-F6EECF244321}">
                <p14:modId xmlns:p14="http://schemas.microsoft.com/office/powerpoint/2010/main" val="2242246239"/>
              </p:ext>
            </p:extLst>
          </p:nvPr>
        </p:nvGraphicFramePr>
        <p:xfrm>
          <a:off x="1378634" y="1579418"/>
          <a:ext cx="9875520" cy="3600323"/>
        </p:xfrm>
        <a:graphic>
          <a:graphicData uri="http://schemas.openxmlformats.org/drawingml/2006/table">
            <a:tbl>
              <a:tblPr firstRow="1" firstCol="1" bandRow="1">
                <a:tableStyleId>{5C22544A-7EE6-4342-B048-85BDC9FD1C3A}</a:tableStyleId>
              </a:tblPr>
              <a:tblGrid>
                <a:gridCol w="4937760">
                  <a:extLst>
                    <a:ext uri="{9D8B030D-6E8A-4147-A177-3AD203B41FA5}">
                      <a16:colId xmlns:a16="http://schemas.microsoft.com/office/drawing/2014/main" val="20000"/>
                    </a:ext>
                  </a:extLst>
                </a:gridCol>
                <a:gridCol w="4937760">
                  <a:extLst>
                    <a:ext uri="{9D8B030D-6E8A-4147-A177-3AD203B41FA5}">
                      <a16:colId xmlns:a16="http://schemas.microsoft.com/office/drawing/2014/main" val="20001"/>
                    </a:ext>
                  </a:extLst>
                </a:gridCol>
              </a:tblGrid>
              <a:tr h="274068">
                <a:tc>
                  <a:txBody>
                    <a:bodyPr/>
                    <a:lstStyle/>
                    <a:p>
                      <a:pPr algn="just">
                        <a:lnSpc>
                          <a:spcPct val="107000"/>
                        </a:lnSpc>
                        <a:spcAft>
                          <a:spcPts val="800"/>
                        </a:spcAft>
                      </a:pPr>
                      <a:r>
                        <a:rPr lang="pt-BR" sz="3200" dirty="0">
                          <a:effectLst/>
                        </a:rPr>
                        <a:t>                GESTOR</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pt-BR" sz="3200">
                          <a:effectLst/>
                        </a:rPr>
                        <a:t>                FISCAL</a:t>
                      </a:r>
                      <a:endParaRPr lang="pt-B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47511">
                <a:tc>
                  <a:txBody>
                    <a:bodyPr/>
                    <a:lstStyle/>
                    <a:p>
                      <a:pPr algn="just">
                        <a:lnSpc>
                          <a:spcPct val="107000"/>
                        </a:lnSpc>
                        <a:spcAft>
                          <a:spcPts val="800"/>
                        </a:spcAft>
                      </a:pPr>
                      <a:r>
                        <a:rPr lang="pt-BR" sz="3200" dirty="0">
                          <a:effectLst/>
                        </a:rPr>
                        <a:t>ATUAÇÃO ADMINISTRATIVA (RESPONDE PELO TODO DESDE A FORMALIZAÇÃO ATÉ O PAGAMENTO FINAL)</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pt-BR" sz="3200" dirty="0">
                          <a:effectLst/>
                        </a:rPr>
                        <a:t>ATUAÇÃO PONTUAL (FOCADA NA EXECUÇÃO E RECEBIMENTO DO OBJETO)</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sp>
        <p:nvSpPr>
          <p:cNvPr id="6" name="Retângulo 5"/>
          <p:cNvSpPr/>
          <p:nvPr/>
        </p:nvSpPr>
        <p:spPr>
          <a:xfrm>
            <a:off x="1744394" y="5379967"/>
            <a:ext cx="9144000" cy="991169"/>
          </a:xfrm>
          <a:prstGeom prst="rect">
            <a:avLst/>
          </a:prstGeom>
        </p:spPr>
        <p:txBody>
          <a:bodyPr wrap="square">
            <a:spAutoFit/>
          </a:bodyPr>
          <a:lstStyle/>
          <a:p>
            <a:pPr algn="just">
              <a:lnSpc>
                <a:spcPct val="107000"/>
              </a:lnSpc>
              <a:spcAft>
                <a:spcPts val="800"/>
              </a:spcAft>
            </a:pPr>
            <a:r>
              <a:rPr lang="pt-BR" sz="2800" dirty="0">
                <a:effectLst/>
                <a:latin typeface="Arial" panose="020B0604020202020204" pitchFamily="34" charset="0"/>
                <a:ea typeface="Times New Roman" panose="02020603050405020304" pitchFamily="18" charset="0"/>
                <a:cs typeface="Times New Roman" panose="02020603050405020304" pitchFamily="18" charset="0"/>
              </a:rPr>
              <a:t>Dependendo da complexidade poderá ser nomeado fiscais nas unidades ou comissão.</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583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3E457C-A70D-5C3B-878B-80EA92B806ED}"/>
              </a:ext>
            </a:extLst>
          </p:cNvPr>
          <p:cNvSpPr>
            <a:spLocks noGrp="1"/>
          </p:cNvSpPr>
          <p:nvPr>
            <p:ph type="title"/>
          </p:nvPr>
        </p:nvSpPr>
        <p:spPr>
          <a:xfrm>
            <a:off x="1062183" y="624110"/>
            <a:ext cx="10442430" cy="640445"/>
          </a:xfrm>
        </p:spPr>
        <p:txBody>
          <a:bodyPr>
            <a:normAutofit/>
          </a:bodyPr>
          <a:lstStyle/>
          <a:p>
            <a:pPr algn="ctr"/>
            <a:r>
              <a:rPr lang="pt-BR" dirty="0">
                <a:latin typeface="Arial" panose="020B0604020202020204" pitchFamily="34" charset="0"/>
                <a:cs typeface="Arial" panose="020B0604020202020204" pitchFamily="34" charset="0"/>
              </a:rPr>
              <a:t>Instrução Normativa nº. 001/2022 - COGER</a:t>
            </a:r>
          </a:p>
        </p:txBody>
      </p:sp>
      <p:sp>
        <p:nvSpPr>
          <p:cNvPr id="3" name="Espaço Reservado para Conteúdo 2">
            <a:extLst>
              <a:ext uri="{FF2B5EF4-FFF2-40B4-BE49-F238E27FC236}">
                <a16:creationId xmlns:a16="http://schemas.microsoft.com/office/drawing/2014/main" id="{B8F4C455-A018-9F40-5C98-5B4A7933F4D3}"/>
              </a:ext>
            </a:extLst>
          </p:cNvPr>
          <p:cNvSpPr>
            <a:spLocks noGrp="1"/>
          </p:cNvSpPr>
          <p:nvPr>
            <p:ph idx="1"/>
          </p:nvPr>
        </p:nvSpPr>
        <p:spPr>
          <a:xfrm>
            <a:off x="1325294" y="1264555"/>
            <a:ext cx="9685048" cy="4987636"/>
          </a:xfrm>
        </p:spPr>
        <p:txBody>
          <a:bodyPr>
            <a:normAutofit lnSpcReduction="10000"/>
          </a:bodyPr>
          <a:lstStyle/>
          <a:p>
            <a:pPr marL="0" marR="76200" indent="0" algn="just">
              <a:spcBef>
                <a:spcPts val="600"/>
              </a:spcBef>
              <a:spcAft>
                <a:spcPts val="600"/>
              </a:spcAft>
              <a:buNone/>
            </a:pPr>
            <a:r>
              <a:rPr lang="pt-BR" sz="2400" b="1" i="0" dirty="0">
                <a:solidFill>
                  <a:srgbClr val="000000"/>
                </a:solidFill>
                <a:effectLst/>
                <a:latin typeface="Arial" panose="020B0604020202020204" pitchFamily="34" charset="0"/>
                <a:cs typeface="Arial" panose="020B0604020202020204" pitchFamily="34" charset="0"/>
              </a:rPr>
              <a:t>2. DAS RESPONSABILIDADES</a:t>
            </a:r>
            <a:endParaRPr lang="pt-BR" sz="2400" b="0" i="0" dirty="0">
              <a:solidFill>
                <a:srgbClr val="000000"/>
              </a:solidFill>
              <a:effectLst/>
              <a:latin typeface="Arial" panose="020B0604020202020204" pitchFamily="34" charset="0"/>
              <a:cs typeface="Arial" panose="020B0604020202020204" pitchFamily="34" charset="0"/>
            </a:endParaRPr>
          </a:p>
          <a:p>
            <a:pPr marL="0" marR="76200" indent="0" algn="just">
              <a:spcBef>
                <a:spcPts val="600"/>
              </a:spcBef>
              <a:spcAft>
                <a:spcPts val="600"/>
              </a:spcAft>
              <a:buNone/>
            </a:pPr>
            <a:r>
              <a:rPr lang="pt-BR" sz="2400" b="0" i="0" dirty="0">
                <a:solidFill>
                  <a:srgbClr val="000000"/>
                </a:solidFill>
                <a:effectLst/>
                <a:latin typeface="Arial" panose="020B0604020202020204" pitchFamily="34" charset="0"/>
                <a:cs typeface="Arial" panose="020B0604020202020204" pitchFamily="34" charset="0"/>
              </a:rPr>
              <a:t>2.1. DO ÓRGÃO GERENCIADOR DA ATA DE REGISTRO DE PREÇOS </a:t>
            </a:r>
          </a:p>
          <a:p>
            <a:pPr marL="0" marR="76200" indent="0" algn="just">
              <a:spcBef>
                <a:spcPts val="600"/>
              </a:spcBef>
              <a:spcAft>
                <a:spcPts val="600"/>
              </a:spcAft>
              <a:buNone/>
            </a:pPr>
            <a:r>
              <a:rPr lang="pt-BR" sz="2400" b="0" i="0" dirty="0">
                <a:solidFill>
                  <a:srgbClr val="000000"/>
                </a:solidFill>
                <a:effectLst/>
                <a:latin typeface="Arial" panose="020B0604020202020204" pitchFamily="34" charset="0"/>
                <a:cs typeface="Arial" panose="020B0604020202020204" pitchFamily="34" charset="0"/>
              </a:rPr>
              <a:t>2.1.1 Realizar o cadastro da Ata de Registro de Preços no Módulo de Contrato do FIPLAN:;</a:t>
            </a:r>
          </a:p>
          <a:p>
            <a:pPr marL="0" marR="76200" indent="0" algn="just">
              <a:spcBef>
                <a:spcPts val="600"/>
              </a:spcBef>
              <a:spcAft>
                <a:spcPts val="600"/>
              </a:spcAft>
              <a:buNone/>
            </a:pPr>
            <a:r>
              <a:rPr lang="pt-BR" sz="2400" b="0" i="0" dirty="0">
                <a:solidFill>
                  <a:srgbClr val="000000"/>
                </a:solidFill>
                <a:effectLst/>
                <a:latin typeface="Arial" panose="020B0604020202020204" pitchFamily="34" charset="0"/>
                <a:cs typeface="Arial" panose="020B0604020202020204" pitchFamily="34" charset="0"/>
              </a:rPr>
              <a:t>2.1.2 Realizar o cadastro dos órgãos participantes e carona da Ata;</a:t>
            </a:r>
          </a:p>
          <a:p>
            <a:pPr marL="0" marR="76200" indent="0" algn="just">
              <a:spcBef>
                <a:spcPts val="600"/>
              </a:spcBef>
              <a:spcAft>
                <a:spcPts val="600"/>
              </a:spcAft>
              <a:buNone/>
            </a:pPr>
            <a:r>
              <a:rPr lang="pt-BR" sz="2400" b="0" i="0" dirty="0">
                <a:solidFill>
                  <a:srgbClr val="000000"/>
                </a:solidFill>
                <a:effectLst/>
                <a:latin typeface="Arial" panose="020B0604020202020204" pitchFamily="34" charset="0"/>
                <a:cs typeface="Arial" panose="020B0604020202020204" pitchFamily="34" charset="0"/>
              </a:rPr>
              <a:t>2.1.3 Acompanhar as alterações e realizar as modificações necessárias no cadastro da Ata de Registro de Preços no referido Módulo;</a:t>
            </a:r>
          </a:p>
          <a:p>
            <a:pPr marL="0" marR="76200" indent="0" algn="just">
              <a:spcBef>
                <a:spcPts val="600"/>
              </a:spcBef>
              <a:spcAft>
                <a:spcPts val="600"/>
              </a:spcAft>
              <a:buNone/>
            </a:pPr>
            <a:r>
              <a:rPr lang="pt-BR" sz="2400" b="0" i="0" dirty="0">
                <a:solidFill>
                  <a:srgbClr val="000000"/>
                </a:solidFill>
                <a:effectLst/>
                <a:latin typeface="Arial" panose="020B0604020202020204" pitchFamily="34" charset="0"/>
                <a:cs typeface="Arial" panose="020B0604020202020204" pitchFamily="34" charset="0"/>
              </a:rPr>
              <a:t>2.1.4 Manter o cadastro atualizado, de modo que o relatório gerado para a referida Ata demonstre fielmente sua situação para os órgãos de controle e correlatos.</a:t>
            </a:r>
          </a:p>
          <a:p>
            <a:endParaRPr lang="pt-BR" dirty="0"/>
          </a:p>
        </p:txBody>
      </p:sp>
    </p:spTree>
    <p:extLst>
      <p:ext uri="{BB962C8B-B14F-4D97-AF65-F5344CB8AC3E}">
        <p14:creationId xmlns:p14="http://schemas.microsoft.com/office/powerpoint/2010/main" val="1931469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3E457C-A70D-5C3B-878B-80EA92B806ED}"/>
              </a:ext>
            </a:extLst>
          </p:cNvPr>
          <p:cNvSpPr>
            <a:spLocks noGrp="1"/>
          </p:cNvSpPr>
          <p:nvPr>
            <p:ph type="title"/>
          </p:nvPr>
        </p:nvSpPr>
        <p:spPr>
          <a:xfrm>
            <a:off x="1062183" y="624110"/>
            <a:ext cx="10442430" cy="637423"/>
          </a:xfrm>
        </p:spPr>
        <p:txBody>
          <a:bodyPr>
            <a:normAutofit fontScale="90000"/>
          </a:bodyPr>
          <a:lstStyle/>
          <a:p>
            <a:pPr algn="ctr"/>
            <a:r>
              <a:rPr lang="pt-BR" dirty="0">
                <a:latin typeface="Arial" panose="020B0604020202020204" pitchFamily="34" charset="0"/>
                <a:cs typeface="Arial" panose="020B0604020202020204" pitchFamily="34" charset="0"/>
              </a:rPr>
              <a:t>Instrução Normativa nº. 001/2022 - COGER</a:t>
            </a:r>
          </a:p>
        </p:txBody>
      </p:sp>
      <p:sp>
        <p:nvSpPr>
          <p:cNvPr id="3" name="Espaço Reservado para Conteúdo 2">
            <a:extLst>
              <a:ext uri="{FF2B5EF4-FFF2-40B4-BE49-F238E27FC236}">
                <a16:creationId xmlns:a16="http://schemas.microsoft.com/office/drawing/2014/main" id="{B8F4C455-A018-9F40-5C98-5B4A7933F4D3}"/>
              </a:ext>
            </a:extLst>
          </p:cNvPr>
          <p:cNvSpPr>
            <a:spLocks noGrp="1"/>
          </p:cNvSpPr>
          <p:nvPr>
            <p:ph idx="1"/>
          </p:nvPr>
        </p:nvSpPr>
        <p:spPr>
          <a:xfrm>
            <a:off x="1062183" y="1367730"/>
            <a:ext cx="10178472" cy="5163127"/>
          </a:xfrm>
        </p:spPr>
        <p:txBody>
          <a:bodyPr>
            <a:normAutofit fontScale="92500" lnSpcReduction="20000"/>
          </a:bodyPr>
          <a:lstStyle/>
          <a:p>
            <a:pPr marL="0" marR="76200" indent="0" algn="just">
              <a:spcBef>
                <a:spcPts val="600"/>
              </a:spcBef>
              <a:spcAft>
                <a:spcPts val="600"/>
              </a:spcAft>
              <a:buNone/>
            </a:pPr>
            <a:r>
              <a:rPr lang="pt-BR" sz="2800" b="1" i="0" dirty="0">
                <a:solidFill>
                  <a:schemeClr val="tx1"/>
                </a:solidFill>
                <a:effectLst/>
                <a:latin typeface="Arial" panose="020B0604020202020204" pitchFamily="34" charset="0"/>
                <a:cs typeface="Arial" panose="020B0604020202020204" pitchFamily="34" charset="0"/>
              </a:rPr>
              <a:t>2. DAS RESPONSABILIDADES</a:t>
            </a:r>
            <a:endParaRPr lang="pt-BR" sz="2800" b="0" i="0" dirty="0">
              <a:solidFill>
                <a:schemeClr val="tx1"/>
              </a:solidFill>
              <a:effectLst/>
              <a:latin typeface="Arial" panose="020B0604020202020204" pitchFamily="34" charset="0"/>
              <a:cs typeface="Arial" panose="020B0604020202020204" pitchFamily="34" charset="0"/>
            </a:endParaRPr>
          </a:p>
          <a:p>
            <a:pPr marL="0" marR="76200" indent="0" algn="just">
              <a:spcBef>
                <a:spcPts val="600"/>
              </a:spcBef>
              <a:spcAft>
                <a:spcPts val="600"/>
              </a:spcAft>
              <a:buNone/>
            </a:pPr>
            <a:r>
              <a:rPr lang="pt-BR" sz="2800" b="0" i="0" dirty="0">
                <a:solidFill>
                  <a:schemeClr val="tx1"/>
                </a:solidFill>
                <a:effectLst/>
                <a:latin typeface="Arial" panose="020B0604020202020204" pitchFamily="34" charset="0"/>
                <a:cs typeface="Arial" panose="020B0604020202020204" pitchFamily="34" charset="0"/>
              </a:rPr>
              <a:t>2.2. DA UNIDADE ORGANIZACIONAL RESPONSÁVEL PELAS ATIVIDADES ADMINISTRATIVAS DA UNIDADE JURISDICIONADA</a:t>
            </a:r>
          </a:p>
          <a:p>
            <a:pPr marL="0" indent="0">
              <a:buNone/>
            </a:pPr>
            <a:r>
              <a:rPr lang="pt-BR" sz="2000" dirty="0">
                <a:solidFill>
                  <a:schemeClr val="tx1"/>
                </a:solidFill>
                <a:latin typeface="Arial" panose="020B0604020202020204" pitchFamily="34" charset="0"/>
                <a:cs typeface="Arial" panose="020B0604020202020204" pitchFamily="34" charset="0"/>
              </a:rPr>
              <a:t>Cadastro do Contrato no Módulo do FIPLAN, e sua manutenção;</a:t>
            </a:r>
          </a:p>
          <a:p>
            <a:pPr marL="0" indent="0">
              <a:buNone/>
            </a:pPr>
            <a:r>
              <a:rPr lang="pt-BR" sz="2000" b="0" i="0" dirty="0">
                <a:solidFill>
                  <a:schemeClr val="tx1"/>
                </a:solidFill>
                <a:effectLst/>
                <a:latin typeface="Arial" panose="020B0604020202020204" pitchFamily="34" charset="0"/>
                <a:cs typeface="Arial" panose="020B0604020202020204" pitchFamily="34" charset="0"/>
              </a:rPr>
              <a:t>Manter atualizada e vigente a documentação referente à regularidade fiscal e trabalhista da contratada;</a:t>
            </a:r>
          </a:p>
          <a:p>
            <a:pPr marL="0" indent="0">
              <a:buNone/>
            </a:pPr>
            <a:r>
              <a:rPr lang="pt-BR" sz="2000" dirty="0">
                <a:solidFill>
                  <a:schemeClr val="tx1"/>
                </a:solidFill>
                <a:latin typeface="Arial" panose="020B0604020202020204" pitchFamily="34" charset="0"/>
                <a:cs typeface="Arial" panose="020B0604020202020204" pitchFamily="34" charset="0"/>
              </a:rPr>
              <a:t>Controle dos saldos do objeto: quantidade e financeiro;</a:t>
            </a:r>
          </a:p>
          <a:p>
            <a:pPr marL="0" indent="0">
              <a:buNone/>
            </a:pPr>
            <a:r>
              <a:rPr lang="pt-BR" sz="2000" dirty="0">
                <a:solidFill>
                  <a:schemeClr val="tx1"/>
                </a:solidFill>
                <a:latin typeface="Arial" panose="020B0604020202020204" pitchFamily="34" charset="0"/>
                <a:cs typeface="Arial" panose="020B0604020202020204" pitchFamily="34" charset="0"/>
              </a:rPr>
              <a:t>Controle da vigência contratual;</a:t>
            </a:r>
          </a:p>
          <a:p>
            <a:pPr marL="0" indent="0">
              <a:buNone/>
            </a:pPr>
            <a:r>
              <a:rPr lang="pt-BR" sz="2000" dirty="0">
                <a:solidFill>
                  <a:schemeClr val="tx1"/>
                </a:solidFill>
                <a:latin typeface="Arial" panose="020B0604020202020204" pitchFamily="34" charset="0"/>
                <a:cs typeface="Arial" panose="020B0604020202020204" pitchFamily="34" charset="0"/>
              </a:rPr>
              <a:t>Retenção dos impostos devidos;</a:t>
            </a:r>
          </a:p>
          <a:p>
            <a:pPr marL="0" indent="0">
              <a:buNone/>
            </a:pPr>
            <a:r>
              <a:rPr lang="pt-BR" sz="2000" dirty="0">
                <a:solidFill>
                  <a:schemeClr val="tx1"/>
                </a:solidFill>
                <a:latin typeface="Arial" panose="020B0604020202020204" pitchFamily="34" charset="0"/>
                <a:cs typeface="Arial" panose="020B0604020202020204" pitchFamily="34" charset="0"/>
              </a:rPr>
              <a:t>Realização da glosa, quando necessária;</a:t>
            </a:r>
          </a:p>
          <a:p>
            <a:pPr marL="0" indent="0">
              <a:buNone/>
            </a:pPr>
            <a:r>
              <a:rPr lang="pt-BR" sz="2000" dirty="0">
                <a:solidFill>
                  <a:schemeClr val="tx1"/>
                </a:solidFill>
                <a:latin typeface="Arial" panose="020B0604020202020204" pitchFamily="34" charset="0"/>
                <a:cs typeface="Arial" panose="020B0604020202020204" pitchFamily="34" charset="0"/>
              </a:rPr>
              <a:t>Controle das garantias contratuais, inclusive quando da prorrogação da vigência do contrato;</a:t>
            </a:r>
          </a:p>
          <a:p>
            <a:pPr marL="0" indent="0">
              <a:buNone/>
            </a:pPr>
            <a:r>
              <a:rPr lang="pt-BR" sz="2000" dirty="0">
                <a:solidFill>
                  <a:schemeClr val="tx1"/>
                </a:solidFill>
                <a:latin typeface="Arial" panose="020B0604020202020204" pitchFamily="34" charset="0"/>
                <a:cs typeface="Arial" panose="020B0604020202020204" pitchFamily="34" charset="0"/>
              </a:rPr>
              <a:t>Orientação do fiscal do contrato;</a:t>
            </a:r>
          </a:p>
          <a:p>
            <a:pPr marL="0" indent="0">
              <a:buNone/>
            </a:pPr>
            <a:r>
              <a:rPr lang="pt-BR" sz="2000" dirty="0">
                <a:solidFill>
                  <a:schemeClr val="tx1"/>
                </a:solidFill>
                <a:latin typeface="Arial" panose="020B0604020202020204" pitchFamily="34" charset="0"/>
                <a:cs typeface="Arial" panose="020B0604020202020204" pitchFamily="34" charset="0"/>
              </a:rPr>
              <a:t>Disponibilização dos documentos necessários à efetiva fiscalização ao fiscal do contrato.</a:t>
            </a:r>
          </a:p>
        </p:txBody>
      </p:sp>
    </p:spTree>
    <p:extLst>
      <p:ext uri="{BB962C8B-B14F-4D97-AF65-F5344CB8AC3E}">
        <p14:creationId xmlns:p14="http://schemas.microsoft.com/office/powerpoint/2010/main" val="6612708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3E457C-A70D-5C3B-878B-80EA92B806ED}"/>
              </a:ext>
            </a:extLst>
          </p:cNvPr>
          <p:cNvSpPr>
            <a:spLocks noGrp="1"/>
          </p:cNvSpPr>
          <p:nvPr>
            <p:ph type="title"/>
          </p:nvPr>
        </p:nvSpPr>
        <p:spPr>
          <a:xfrm>
            <a:off x="1062183" y="624110"/>
            <a:ext cx="10442430" cy="544290"/>
          </a:xfrm>
        </p:spPr>
        <p:txBody>
          <a:bodyPr>
            <a:normAutofit fontScale="90000"/>
          </a:bodyPr>
          <a:lstStyle/>
          <a:p>
            <a:pPr algn="ctr"/>
            <a:r>
              <a:rPr lang="pt-BR" dirty="0">
                <a:latin typeface="Arial" panose="020B0604020202020204" pitchFamily="34" charset="0"/>
                <a:cs typeface="Arial" panose="020B0604020202020204" pitchFamily="34" charset="0"/>
              </a:rPr>
              <a:t>Instrução Normativa nº. 001/2022 - COGER</a:t>
            </a:r>
          </a:p>
        </p:txBody>
      </p:sp>
      <p:sp>
        <p:nvSpPr>
          <p:cNvPr id="3" name="Espaço Reservado para Conteúdo 2">
            <a:extLst>
              <a:ext uri="{FF2B5EF4-FFF2-40B4-BE49-F238E27FC236}">
                <a16:creationId xmlns:a16="http://schemas.microsoft.com/office/drawing/2014/main" id="{B8F4C455-A018-9F40-5C98-5B4A7933F4D3}"/>
              </a:ext>
            </a:extLst>
          </p:cNvPr>
          <p:cNvSpPr>
            <a:spLocks noGrp="1"/>
          </p:cNvSpPr>
          <p:nvPr>
            <p:ph idx="1"/>
          </p:nvPr>
        </p:nvSpPr>
        <p:spPr>
          <a:xfrm>
            <a:off x="1326141" y="1264555"/>
            <a:ext cx="10178472" cy="5163127"/>
          </a:xfrm>
        </p:spPr>
        <p:txBody>
          <a:bodyPr>
            <a:normAutofit/>
          </a:bodyPr>
          <a:lstStyle/>
          <a:p>
            <a:pPr marL="0" marR="76200" indent="0" algn="just">
              <a:spcBef>
                <a:spcPts val="600"/>
              </a:spcBef>
              <a:spcAft>
                <a:spcPts val="600"/>
              </a:spcAft>
              <a:buNone/>
            </a:pPr>
            <a:r>
              <a:rPr lang="pt-BR" sz="2800" b="1" i="0" dirty="0">
                <a:solidFill>
                  <a:schemeClr val="tx1"/>
                </a:solidFill>
                <a:effectLst/>
                <a:latin typeface="Arial" panose="020B0604020202020204" pitchFamily="34" charset="0"/>
                <a:cs typeface="Arial" panose="020B0604020202020204" pitchFamily="34" charset="0"/>
              </a:rPr>
              <a:t>2. DAS RESPONSABILIDADES</a:t>
            </a:r>
            <a:endParaRPr lang="pt-BR" sz="2800" b="0" i="0" dirty="0">
              <a:solidFill>
                <a:schemeClr val="tx1"/>
              </a:solidFill>
              <a:effectLst/>
              <a:latin typeface="Arial" panose="020B0604020202020204" pitchFamily="34" charset="0"/>
              <a:cs typeface="Arial" panose="020B0604020202020204" pitchFamily="34" charset="0"/>
            </a:endParaRPr>
          </a:p>
          <a:p>
            <a:pPr marL="0" marR="76200" indent="0" algn="just">
              <a:spcBef>
                <a:spcPts val="600"/>
              </a:spcBef>
              <a:spcAft>
                <a:spcPts val="600"/>
              </a:spcAft>
              <a:buNone/>
            </a:pPr>
            <a:r>
              <a:rPr lang="pt-BR" sz="2800" b="0" i="0" dirty="0">
                <a:solidFill>
                  <a:srgbClr val="000000"/>
                </a:solidFill>
                <a:effectLst/>
                <a:latin typeface="Arial" panose="020B0604020202020204" pitchFamily="34" charset="0"/>
                <a:cs typeface="Arial" panose="020B0604020202020204" pitchFamily="34" charset="0"/>
              </a:rPr>
              <a:t>2.3 DO FISCAL DO CONTRATO E FISCAL DE CONTRATO SUBSTITUTO – GERAL</a:t>
            </a:r>
          </a:p>
          <a:p>
            <a:pPr marL="0" marR="76200" indent="0" algn="just">
              <a:spcBef>
                <a:spcPts val="600"/>
              </a:spcBef>
              <a:spcAft>
                <a:spcPts val="600"/>
              </a:spcAft>
              <a:buNone/>
            </a:pPr>
            <a:r>
              <a:rPr lang="pt-BR" sz="2000" dirty="0">
                <a:solidFill>
                  <a:schemeClr val="tx1"/>
                </a:solidFill>
                <a:latin typeface="Arial" panose="020B0604020202020204" pitchFamily="34" charset="0"/>
                <a:cs typeface="Arial" panose="020B0604020202020204" pitchFamily="34" charset="0"/>
              </a:rPr>
              <a:t>Cumprimento das obrigações pela contratada;</a:t>
            </a:r>
          </a:p>
          <a:p>
            <a:pPr marL="0" marR="76200" indent="0" algn="just">
              <a:spcBef>
                <a:spcPts val="600"/>
              </a:spcBef>
              <a:spcAft>
                <a:spcPts val="600"/>
              </a:spcAft>
              <a:buNone/>
            </a:pPr>
            <a:r>
              <a:rPr lang="pt-BR" sz="2000" dirty="0">
                <a:solidFill>
                  <a:schemeClr val="tx1"/>
                </a:solidFill>
                <a:latin typeface="Arial" panose="020B0604020202020204" pitchFamily="34" charset="0"/>
                <a:cs typeface="Arial" panose="020B0604020202020204" pitchFamily="34" charset="0"/>
              </a:rPr>
              <a:t>Conferência da documentação de faturamento;</a:t>
            </a:r>
          </a:p>
          <a:p>
            <a:pPr marL="0" marR="76200" indent="0" algn="just">
              <a:spcBef>
                <a:spcPts val="600"/>
              </a:spcBef>
              <a:spcAft>
                <a:spcPts val="600"/>
              </a:spcAft>
              <a:buNone/>
            </a:pPr>
            <a:r>
              <a:rPr lang="pt-BR" sz="2000" dirty="0">
                <a:solidFill>
                  <a:schemeClr val="tx1"/>
                </a:solidFill>
                <a:latin typeface="Arial" panose="020B0604020202020204" pitchFamily="34" charset="0"/>
                <a:cs typeface="Arial" panose="020B0604020202020204" pitchFamily="34" charset="0"/>
              </a:rPr>
              <a:t>Verificação das quantidades, descrição e valor do objeto executado face ao declarado em Nota Fiscal;</a:t>
            </a:r>
          </a:p>
          <a:p>
            <a:pPr marL="0" marR="76200" indent="0" algn="just">
              <a:spcBef>
                <a:spcPts val="600"/>
              </a:spcBef>
              <a:spcAft>
                <a:spcPts val="600"/>
              </a:spcAft>
              <a:buNone/>
            </a:pPr>
            <a:r>
              <a:rPr lang="pt-BR" sz="2000" dirty="0">
                <a:solidFill>
                  <a:schemeClr val="tx1"/>
                </a:solidFill>
                <a:latin typeface="Arial" panose="020B0604020202020204" pitchFamily="34" charset="0"/>
                <a:cs typeface="Arial" panose="020B0604020202020204" pitchFamily="34" charset="0"/>
              </a:rPr>
              <a:t>Atesto das Notas Fiscais;</a:t>
            </a:r>
          </a:p>
          <a:p>
            <a:pPr marL="0" marR="76200" indent="0" algn="just">
              <a:spcBef>
                <a:spcPts val="600"/>
              </a:spcBef>
              <a:spcAft>
                <a:spcPts val="600"/>
              </a:spcAft>
              <a:buNone/>
            </a:pPr>
            <a:r>
              <a:rPr lang="pt-BR" sz="2000" dirty="0">
                <a:solidFill>
                  <a:schemeClr val="tx1"/>
                </a:solidFill>
                <a:latin typeface="Arial" panose="020B0604020202020204" pitchFamily="34" charset="0"/>
                <a:cs typeface="Arial" panose="020B0604020202020204" pitchFamily="34" charset="0"/>
              </a:rPr>
              <a:t>Atestados pertinentes anexos ao Decreto nº. </a:t>
            </a:r>
            <a:r>
              <a:rPr lang="pt-BR" sz="2000" b="0" i="0" dirty="0">
                <a:solidFill>
                  <a:srgbClr val="000000"/>
                </a:solidFill>
                <a:effectLst/>
                <a:latin typeface="Arial" panose="020B0604020202020204" pitchFamily="34" charset="0"/>
                <a:cs typeface="Arial" panose="020B0604020202020204" pitchFamily="34" charset="0"/>
              </a:rPr>
              <a:t>19.213-E</a:t>
            </a:r>
            <a:r>
              <a:rPr lang="pt-BR" sz="2000" b="0" i="0" dirty="0">
                <a:solidFill>
                  <a:schemeClr val="tx1"/>
                </a:solidFill>
                <a:effectLst/>
                <a:latin typeface="Arial" panose="020B0604020202020204" pitchFamily="34" charset="0"/>
                <a:cs typeface="Arial" panose="020B0604020202020204" pitchFamily="34" charset="0"/>
              </a:rPr>
              <a:t>;</a:t>
            </a:r>
          </a:p>
          <a:p>
            <a:pPr marL="0" marR="76200" indent="0" algn="just">
              <a:spcBef>
                <a:spcPts val="600"/>
              </a:spcBef>
              <a:spcAft>
                <a:spcPts val="600"/>
              </a:spcAft>
              <a:buNone/>
            </a:pPr>
            <a:r>
              <a:rPr lang="pt-BR" sz="2000" b="0" i="0" dirty="0">
                <a:solidFill>
                  <a:schemeClr val="tx1"/>
                </a:solidFill>
                <a:effectLst/>
                <a:latin typeface="Arial" panose="020B0604020202020204" pitchFamily="34" charset="0"/>
                <a:cs typeface="Arial" panose="020B0604020202020204" pitchFamily="34" charset="0"/>
              </a:rPr>
              <a:t>Apresentação de Relatório de Glosa, con</a:t>
            </a:r>
            <a:r>
              <a:rPr lang="pt-BR" sz="2000" dirty="0">
                <a:solidFill>
                  <a:schemeClr val="tx1"/>
                </a:solidFill>
                <a:latin typeface="Arial" panose="020B0604020202020204" pitchFamily="34" charset="0"/>
                <a:cs typeface="Arial" panose="020B0604020202020204" pitchFamily="34" charset="0"/>
              </a:rPr>
              <a:t>forme o caso.</a:t>
            </a:r>
          </a:p>
          <a:p>
            <a:pPr marL="0" marR="76200" indent="0" algn="just">
              <a:spcBef>
                <a:spcPts val="600"/>
              </a:spcBef>
              <a:spcAft>
                <a:spcPts val="600"/>
              </a:spcAft>
              <a:buNone/>
            </a:pPr>
            <a:endParaRPr lang="pt-BR" sz="2000" b="0" i="0" dirty="0">
              <a:solidFill>
                <a:schemeClr val="tx1"/>
              </a:solidFill>
              <a:effectLst/>
              <a:latin typeface="Arial" panose="020B0604020202020204" pitchFamily="34" charset="0"/>
              <a:cs typeface="Arial" panose="020B0604020202020204" pitchFamily="34" charset="0"/>
            </a:endParaRPr>
          </a:p>
          <a:p>
            <a:pPr marL="0" marR="76200" indent="0" algn="just">
              <a:spcBef>
                <a:spcPts val="600"/>
              </a:spcBef>
              <a:spcAft>
                <a:spcPts val="600"/>
              </a:spcAft>
              <a:buNone/>
            </a:pPr>
            <a:endParaRPr lang="pt-BR"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3043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A997453-A716-16D2-ACDE-1B048A6BE4FA}"/>
              </a:ext>
            </a:extLst>
          </p:cNvPr>
          <p:cNvSpPr>
            <a:spLocks noGrp="1"/>
          </p:cNvSpPr>
          <p:nvPr>
            <p:ph idx="1"/>
          </p:nvPr>
        </p:nvSpPr>
        <p:spPr>
          <a:xfrm>
            <a:off x="1342769" y="741405"/>
            <a:ext cx="10161844" cy="5181600"/>
          </a:xfrm>
        </p:spPr>
        <p:txBody>
          <a:bodyPr>
            <a:normAutofit/>
          </a:bodyPr>
          <a:lstStyle/>
          <a:p>
            <a:pPr marL="0" indent="0">
              <a:buNone/>
            </a:pPr>
            <a:r>
              <a:rPr lang="pt-BR" sz="4000" dirty="0">
                <a:solidFill>
                  <a:schemeClr val="tx1"/>
                </a:solidFill>
                <a:latin typeface="Arial" panose="020B0604020202020204" pitchFamily="34" charset="0"/>
                <a:cs typeface="Arial" panose="020B0604020202020204" pitchFamily="34" charset="0"/>
              </a:rPr>
              <a:t>“O dever de observância à hierarquia não elide a responsabilidade de servidor público pela prática de irregularidades decorrentes do cumprimento de ordens manifestamente ilegais, a exemplo do atesto em notas ficais sem a efetiva entrega dos bens adquiridos ou serviços prestados”</a:t>
            </a:r>
          </a:p>
          <a:p>
            <a:pPr marL="0" indent="0">
              <a:buNone/>
            </a:pPr>
            <a:r>
              <a:rPr lang="pt-BR" sz="4000" dirty="0">
                <a:solidFill>
                  <a:schemeClr val="tx1"/>
                </a:solidFill>
                <a:latin typeface="Arial" panose="020B0604020202020204" pitchFamily="34" charset="0"/>
                <a:cs typeface="Arial" panose="020B0604020202020204" pitchFamily="34" charset="0"/>
              </a:rPr>
              <a:t>Acórdão 2146/2021 – TCU/Plenário</a:t>
            </a:r>
          </a:p>
        </p:txBody>
      </p:sp>
    </p:spTree>
    <p:extLst>
      <p:ext uri="{BB962C8B-B14F-4D97-AF65-F5344CB8AC3E}">
        <p14:creationId xmlns:p14="http://schemas.microsoft.com/office/powerpoint/2010/main" val="3836929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3E457C-A70D-5C3B-878B-80EA92B806ED}"/>
              </a:ext>
            </a:extLst>
          </p:cNvPr>
          <p:cNvSpPr>
            <a:spLocks noGrp="1"/>
          </p:cNvSpPr>
          <p:nvPr>
            <p:ph type="title"/>
          </p:nvPr>
        </p:nvSpPr>
        <p:spPr>
          <a:xfrm>
            <a:off x="1760904" y="620400"/>
            <a:ext cx="8911687" cy="652755"/>
          </a:xfrm>
        </p:spPr>
        <p:txBody>
          <a:bodyPr>
            <a:normAutofit/>
          </a:bodyPr>
          <a:lstStyle/>
          <a:p>
            <a:pPr algn="ctr"/>
            <a:r>
              <a:rPr lang="pt-BR" dirty="0">
                <a:latin typeface="Arial" panose="020B0604020202020204" pitchFamily="34" charset="0"/>
                <a:cs typeface="Arial" panose="020B0604020202020204" pitchFamily="34" charset="0"/>
              </a:rPr>
              <a:t>Ordem Cronológica de Pagamento</a:t>
            </a:r>
          </a:p>
        </p:txBody>
      </p:sp>
      <p:sp>
        <p:nvSpPr>
          <p:cNvPr id="3" name="Espaço Reservado para Conteúdo 2">
            <a:extLst>
              <a:ext uri="{FF2B5EF4-FFF2-40B4-BE49-F238E27FC236}">
                <a16:creationId xmlns:a16="http://schemas.microsoft.com/office/drawing/2014/main" id="{B8F4C455-A018-9F40-5C98-5B4A7933F4D3}"/>
              </a:ext>
            </a:extLst>
          </p:cNvPr>
          <p:cNvSpPr>
            <a:spLocks noGrp="1"/>
          </p:cNvSpPr>
          <p:nvPr>
            <p:ph idx="1"/>
          </p:nvPr>
        </p:nvSpPr>
        <p:spPr>
          <a:xfrm>
            <a:off x="864973" y="1408670"/>
            <a:ext cx="9688727" cy="5247503"/>
          </a:xfrm>
        </p:spPr>
        <p:txBody>
          <a:bodyPr>
            <a:normAutofit fontScale="92500"/>
          </a:bodyPr>
          <a:lstStyle/>
          <a:p>
            <a:pPr marL="0" marR="76200" indent="0" algn="just">
              <a:spcBef>
                <a:spcPts val="600"/>
              </a:spcBef>
              <a:spcAft>
                <a:spcPts val="600"/>
              </a:spcAft>
              <a:buNone/>
            </a:pPr>
            <a:r>
              <a:rPr lang="pt-BR" sz="2800" b="1" i="0" dirty="0">
                <a:solidFill>
                  <a:srgbClr val="000000"/>
                </a:solidFill>
                <a:effectLst/>
                <a:latin typeface="Arial" panose="020B0604020202020204" pitchFamily="34" charset="0"/>
              </a:rPr>
              <a:t>Lei nº. 8.666/1993</a:t>
            </a:r>
            <a:endParaRPr lang="pt-BR" sz="2800" b="1" dirty="0">
              <a:solidFill>
                <a:srgbClr val="000000"/>
              </a:solidFill>
              <a:latin typeface="Arial" panose="020B0604020202020204" pitchFamily="34" charset="0"/>
            </a:endParaRPr>
          </a:p>
          <a:p>
            <a:pPr marL="0" marR="76200" indent="0" algn="just">
              <a:spcBef>
                <a:spcPts val="600"/>
              </a:spcBef>
              <a:spcAft>
                <a:spcPts val="600"/>
              </a:spcAft>
              <a:buNone/>
            </a:pPr>
            <a:r>
              <a:rPr lang="pt-BR" sz="2800" dirty="0">
                <a:solidFill>
                  <a:srgbClr val="000000"/>
                </a:solidFill>
                <a:latin typeface="Arial" panose="020B0604020202020204" pitchFamily="34" charset="0"/>
              </a:rPr>
              <a:t>“</a:t>
            </a:r>
            <a:r>
              <a:rPr lang="pt-BR" sz="2800" b="0" i="0" dirty="0">
                <a:solidFill>
                  <a:srgbClr val="000000"/>
                </a:solidFill>
                <a:effectLst/>
                <a:latin typeface="Arial" panose="020B0604020202020204" pitchFamily="34" charset="0"/>
              </a:rPr>
              <a:t>Art. 5</a:t>
            </a:r>
            <a:r>
              <a:rPr lang="pt-BR" sz="2800" b="0" i="0" u="sng" baseline="30000" dirty="0">
                <a:solidFill>
                  <a:srgbClr val="000000"/>
                </a:solidFill>
                <a:effectLst/>
                <a:latin typeface="Arial" panose="020B0604020202020204" pitchFamily="34" charset="0"/>
              </a:rPr>
              <a:t>o</a:t>
            </a:r>
            <a:r>
              <a:rPr lang="pt-BR" sz="2800" b="0" i="0" dirty="0">
                <a:solidFill>
                  <a:srgbClr val="000000"/>
                </a:solidFill>
                <a:effectLst/>
                <a:latin typeface="Arial" panose="020B0604020202020204" pitchFamily="34" charset="0"/>
              </a:rPr>
              <a:t>  Todos os valores, preços e custos utilizados nas licitações terão como expressão monetária a moeda corrente nacional, ressalvado o disposto no art. 42 desta Lei, devendo cada unidade da Administração, no pagamento das obrigações relativas ao fornecimento de bens, locações, realização de obras e prestação de serviços, obedecer, para cada fonte diferenciada de recursos, a estrita ordem cronológica das datas de suas exigibilidades, salvo quando presentes relevantes razões de interesse público e mediante prévia justificativa da autoridade competente, devidamente publicada.”</a:t>
            </a:r>
          </a:p>
          <a:p>
            <a:pPr marL="0" marR="76200" indent="0" algn="just">
              <a:spcBef>
                <a:spcPts val="600"/>
              </a:spcBef>
              <a:spcAft>
                <a:spcPts val="600"/>
              </a:spcAft>
              <a:buNone/>
            </a:pPr>
            <a:r>
              <a:rPr lang="pt-BR" sz="2800" b="0" i="0" dirty="0">
                <a:solidFill>
                  <a:srgbClr val="000000"/>
                </a:solidFill>
                <a:effectLst/>
                <a:latin typeface="Arial" panose="020B0604020202020204" pitchFamily="34" charset="0"/>
              </a:rPr>
              <a:t>(Art. 141, da Lei nº. 14.133/2021)</a:t>
            </a:r>
          </a:p>
          <a:p>
            <a:pPr marL="0" marR="76200" indent="0" algn="just">
              <a:spcBef>
                <a:spcPts val="600"/>
              </a:spcBef>
              <a:spcAft>
                <a:spcPts val="600"/>
              </a:spcAft>
              <a:buNone/>
            </a:pPr>
            <a:endParaRPr lang="pt-BR" sz="2800" dirty="0"/>
          </a:p>
          <a:p>
            <a:pPr marL="0" marR="76200" indent="0" algn="just">
              <a:spcBef>
                <a:spcPts val="600"/>
              </a:spcBef>
              <a:spcAft>
                <a:spcPts val="600"/>
              </a:spcAft>
              <a:buNone/>
            </a:pPr>
            <a:endParaRPr lang="pt-BR" sz="2800" dirty="0"/>
          </a:p>
          <a:p>
            <a:pPr marL="0" marR="76200" indent="0" algn="just">
              <a:spcBef>
                <a:spcPts val="600"/>
              </a:spcBef>
              <a:spcAft>
                <a:spcPts val="600"/>
              </a:spcAft>
              <a:buNone/>
            </a:pPr>
            <a:endParaRPr lang="pt-BR" sz="2800" dirty="0"/>
          </a:p>
          <a:p>
            <a:pPr marL="0" marR="76200" indent="0" algn="just">
              <a:spcBef>
                <a:spcPts val="600"/>
              </a:spcBef>
              <a:spcAft>
                <a:spcPts val="600"/>
              </a:spcAft>
              <a:buNone/>
            </a:pPr>
            <a:endParaRPr lang="pt-BR" sz="2800" dirty="0"/>
          </a:p>
        </p:txBody>
      </p:sp>
    </p:spTree>
    <p:extLst>
      <p:ext uri="{BB962C8B-B14F-4D97-AF65-F5344CB8AC3E}">
        <p14:creationId xmlns:p14="http://schemas.microsoft.com/office/powerpoint/2010/main" val="2435372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3D6C45-A25C-8FC0-969F-DFBF3BBE390F}"/>
              </a:ext>
            </a:extLst>
          </p:cNvPr>
          <p:cNvSpPr>
            <a:spLocks noGrp="1"/>
          </p:cNvSpPr>
          <p:nvPr>
            <p:ph type="title"/>
          </p:nvPr>
        </p:nvSpPr>
        <p:spPr/>
        <p:txBody>
          <a:bodyPr/>
          <a:lstStyle/>
          <a:p>
            <a:r>
              <a:rPr lang="pt-BR" dirty="0">
                <a:latin typeface="Arial" panose="020B0604020202020204" pitchFamily="34" charset="0"/>
                <a:cs typeface="Arial" panose="020B0604020202020204" pitchFamily="34" charset="0"/>
              </a:rPr>
              <a:t>Ordem Cronológica de Pagamento</a:t>
            </a:r>
            <a:endParaRPr lang="pt-BR" dirty="0"/>
          </a:p>
        </p:txBody>
      </p:sp>
      <p:sp>
        <p:nvSpPr>
          <p:cNvPr id="3" name="Espaço Reservado para Conteúdo 2">
            <a:extLst>
              <a:ext uri="{FF2B5EF4-FFF2-40B4-BE49-F238E27FC236}">
                <a16:creationId xmlns:a16="http://schemas.microsoft.com/office/drawing/2014/main" id="{60B0C590-FE97-1ADC-9F2C-334F5B079A25}"/>
              </a:ext>
            </a:extLst>
          </p:cNvPr>
          <p:cNvSpPr>
            <a:spLocks noGrp="1"/>
          </p:cNvSpPr>
          <p:nvPr>
            <p:ph idx="1"/>
          </p:nvPr>
        </p:nvSpPr>
        <p:spPr>
          <a:xfrm>
            <a:off x="551935" y="1235675"/>
            <a:ext cx="10952677" cy="5214551"/>
          </a:xfrm>
        </p:spPr>
        <p:txBody>
          <a:bodyPr>
            <a:normAutofit fontScale="92500" lnSpcReduction="20000"/>
          </a:bodyPr>
          <a:lstStyle/>
          <a:p>
            <a:pPr marL="0" indent="0">
              <a:buNone/>
            </a:pPr>
            <a:r>
              <a:rPr lang="pt-BR" sz="1400" b="1" dirty="0">
                <a:solidFill>
                  <a:schemeClr val="tx1"/>
                </a:solidFill>
              </a:rPr>
              <a:t>DECRETO Nº 26.695-E DE 15 DE ABRIL DE 2019 </a:t>
            </a:r>
          </a:p>
          <a:p>
            <a:pPr marL="0" indent="0">
              <a:buNone/>
            </a:pPr>
            <a:r>
              <a:rPr lang="pt-BR" sz="1400" dirty="0">
                <a:solidFill>
                  <a:schemeClr val="tx1"/>
                </a:solidFill>
              </a:rPr>
              <a:t>“Dispõe sobre os critérios para pagamento em ordem cronológica, das obrigações decorrentes de contratos regidos pelas Leis Federais nº 8.666/1993 e nº 4.320/1964, no âmbito da Administração Pública Estadual.”</a:t>
            </a:r>
          </a:p>
          <a:p>
            <a:pPr marL="0" indent="0">
              <a:buNone/>
            </a:pPr>
            <a:r>
              <a:rPr lang="pt-BR" sz="1400" dirty="0">
                <a:solidFill>
                  <a:schemeClr val="tx1"/>
                </a:solidFill>
              </a:rPr>
              <a:t>“Art. 8º A obrigação de Pagamento decorrente de contratos celebrados com a Administração Pública Estadual terá como marco inicial a ordem cronológica de sua exigibilidade, mediante a apresentação de documento de cobrança (Nota Fiscal ou Fatura), perante o setor de pagamento de cada Secretaria ou outra Entidade de origem responsável pela gestão do contrato, devidamente acompanhada da apresentação dos documentos comprobatórios da manutenção dos requisitos exigidos no contrato.</a:t>
            </a:r>
          </a:p>
          <a:p>
            <a:pPr marL="0" indent="0">
              <a:buNone/>
            </a:pPr>
            <a:r>
              <a:rPr lang="pt-BR" sz="1400" dirty="0">
                <a:solidFill>
                  <a:schemeClr val="tx1"/>
                </a:solidFill>
              </a:rPr>
              <a:t>§ 1º. O pagamento de que trata o caput deste artigo deve ocorrer: </a:t>
            </a:r>
          </a:p>
          <a:p>
            <a:pPr marL="0" indent="0">
              <a:buNone/>
            </a:pPr>
            <a:r>
              <a:rPr lang="pt-BR" sz="1400" dirty="0">
                <a:solidFill>
                  <a:schemeClr val="tx1"/>
                </a:solidFill>
              </a:rPr>
              <a:t>I – até o 5º dia útil subsequente à apresentação do documento de cobrança para despesas provenientes de contratos cujos valores não ultrapassem o limite previsto no inciso II do artigo 24 da Lei nº 8.666/93; </a:t>
            </a:r>
          </a:p>
          <a:p>
            <a:pPr marL="0" indent="0">
              <a:buNone/>
            </a:pPr>
            <a:r>
              <a:rPr lang="pt-BR" sz="1400" dirty="0">
                <a:solidFill>
                  <a:schemeClr val="tx1"/>
                </a:solidFill>
              </a:rPr>
              <a:t>II – até 30 (trinta) dias, contados da apresentação do documento de cobrança para os demais casos. </a:t>
            </a:r>
          </a:p>
          <a:p>
            <a:pPr marL="0" indent="0">
              <a:buNone/>
            </a:pPr>
            <a:r>
              <a:rPr lang="pt-BR" sz="1400" dirty="0">
                <a:solidFill>
                  <a:schemeClr val="tx1"/>
                </a:solidFill>
              </a:rPr>
              <a:t>§ 2º. No caso de insuficiência de recursos, a data de pagamento poderá ser postergada, mantendo-se a ordem cronológica de pagamento dos contratos, não ultrapassando o prazo máximo de 90 (noventa) dias.</a:t>
            </a:r>
          </a:p>
          <a:p>
            <a:pPr marL="0" indent="0">
              <a:buNone/>
            </a:pPr>
            <a:r>
              <a:rPr lang="pt-BR" sz="1400" dirty="0">
                <a:solidFill>
                  <a:schemeClr val="tx1"/>
                </a:solidFill>
              </a:rPr>
              <a:t>Art. 9º. A quebra da ordem cronológica de pagamentos somente ocorrerá nas seguintes hipóteses: </a:t>
            </a:r>
          </a:p>
          <a:p>
            <a:pPr marL="0" indent="0">
              <a:buNone/>
            </a:pPr>
            <a:r>
              <a:rPr lang="pt-BR" sz="1400" dirty="0">
                <a:solidFill>
                  <a:schemeClr val="tx1"/>
                </a:solidFill>
              </a:rPr>
              <a:t>I – grave perturbação da ordem; </a:t>
            </a:r>
          </a:p>
          <a:p>
            <a:pPr marL="0" indent="0">
              <a:buNone/>
            </a:pPr>
            <a:r>
              <a:rPr lang="pt-BR" sz="1400" dirty="0">
                <a:solidFill>
                  <a:schemeClr val="tx1"/>
                </a:solidFill>
              </a:rPr>
              <a:t>II – estado de emergência;</a:t>
            </a:r>
          </a:p>
          <a:p>
            <a:pPr marL="0" indent="0">
              <a:buNone/>
            </a:pPr>
            <a:r>
              <a:rPr lang="pt-BR" sz="1400" dirty="0">
                <a:solidFill>
                  <a:schemeClr val="tx1"/>
                </a:solidFill>
              </a:rPr>
              <a:t> III – calamidade pública; </a:t>
            </a:r>
          </a:p>
          <a:p>
            <a:pPr marL="0" indent="0">
              <a:buNone/>
            </a:pPr>
            <a:r>
              <a:rPr lang="pt-BR" sz="1400" dirty="0">
                <a:solidFill>
                  <a:schemeClr val="tx1"/>
                </a:solidFill>
              </a:rPr>
              <a:t>IV – decisão judicial; e </a:t>
            </a:r>
          </a:p>
          <a:p>
            <a:pPr marL="0" indent="0">
              <a:buNone/>
            </a:pPr>
            <a:r>
              <a:rPr lang="pt-BR" sz="1400" dirty="0">
                <a:solidFill>
                  <a:schemeClr val="tx1"/>
                </a:solidFill>
              </a:rPr>
              <a:t>V – relevante ou urgente interesse público. </a:t>
            </a:r>
          </a:p>
          <a:p>
            <a:pPr marL="0" indent="0">
              <a:buNone/>
            </a:pPr>
            <a:r>
              <a:rPr lang="pt-BR" sz="1400" dirty="0">
                <a:solidFill>
                  <a:schemeClr val="tx1"/>
                </a:solidFill>
              </a:rPr>
              <a:t>§ 1º As situações previstas nos incisos I, II e III deste artigo devem ser declaradas por meio de ato emanado da autoridade competente, e no caso do inciso V, por meio de ato emanado pelo ordenador de despesa, devidamente justificado e publicado no Diário Oficial do Estado. </a:t>
            </a:r>
          </a:p>
          <a:p>
            <a:pPr marL="0" indent="0">
              <a:buNone/>
            </a:pPr>
            <a:endParaRPr lang="pt-BR" sz="1600" dirty="0">
              <a:solidFill>
                <a:schemeClr val="tx1"/>
              </a:solidFill>
            </a:endParaRPr>
          </a:p>
        </p:txBody>
      </p:sp>
    </p:spTree>
    <p:extLst>
      <p:ext uri="{BB962C8B-B14F-4D97-AF65-F5344CB8AC3E}">
        <p14:creationId xmlns:p14="http://schemas.microsoft.com/office/powerpoint/2010/main" val="1778742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F0D643-9DCB-EFF8-D649-2F9180A7CD5D}"/>
              </a:ext>
            </a:extLst>
          </p:cNvPr>
          <p:cNvSpPr>
            <a:spLocks noGrp="1"/>
          </p:cNvSpPr>
          <p:nvPr>
            <p:ph type="title"/>
          </p:nvPr>
        </p:nvSpPr>
        <p:spPr>
          <a:xfrm>
            <a:off x="634315" y="624110"/>
            <a:ext cx="10870298" cy="669231"/>
          </a:xfrm>
        </p:spPr>
        <p:txBody>
          <a:bodyPr/>
          <a:lstStyle/>
          <a:p>
            <a:pPr algn="ctr"/>
            <a:r>
              <a:rPr lang="pt-BR" dirty="0">
                <a:latin typeface="Arial" panose="020B0604020202020204" pitchFamily="34" charset="0"/>
                <a:cs typeface="Arial" panose="020B0604020202020204" pitchFamily="34" charset="0"/>
              </a:rPr>
              <a:t>Ordem Cronológica de Pagamento</a:t>
            </a:r>
            <a:endParaRPr lang="pt-BR" dirty="0"/>
          </a:p>
        </p:txBody>
      </p:sp>
      <p:sp>
        <p:nvSpPr>
          <p:cNvPr id="3" name="Espaço Reservado para Conteúdo 2">
            <a:extLst>
              <a:ext uri="{FF2B5EF4-FFF2-40B4-BE49-F238E27FC236}">
                <a16:creationId xmlns:a16="http://schemas.microsoft.com/office/drawing/2014/main" id="{6D0E2958-A5C1-225E-345B-705F54125547}"/>
              </a:ext>
            </a:extLst>
          </p:cNvPr>
          <p:cNvSpPr>
            <a:spLocks noGrp="1"/>
          </p:cNvSpPr>
          <p:nvPr>
            <p:ph idx="1"/>
          </p:nvPr>
        </p:nvSpPr>
        <p:spPr>
          <a:xfrm>
            <a:off x="560173" y="1293341"/>
            <a:ext cx="10944439" cy="5189837"/>
          </a:xfrm>
        </p:spPr>
        <p:txBody>
          <a:bodyPr/>
          <a:lstStyle/>
          <a:p>
            <a:pPr marL="0" indent="0">
              <a:buNone/>
            </a:pPr>
            <a:r>
              <a:rPr lang="pt-BR" dirty="0"/>
              <a:t>Notificação Recomendatória nº. 017/2013 – MPE/RR</a:t>
            </a:r>
          </a:p>
        </p:txBody>
      </p:sp>
      <p:pic>
        <p:nvPicPr>
          <p:cNvPr id="7" name="Imagem 6">
            <a:extLst>
              <a:ext uri="{FF2B5EF4-FFF2-40B4-BE49-F238E27FC236}">
                <a16:creationId xmlns:a16="http://schemas.microsoft.com/office/drawing/2014/main" id="{0C32C8AC-1924-50F5-2495-8231E6CD78B6}"/>
              </a:ext>
            </a:extLst>
          </p:cNvPr>
          <p:cNvPicPr>
            <a:picLocks noChangeAspect="1"/>
          </p:cNvPicPr>
          <p:nvPr/>
        </p:nvPicPr>
        <p:blipFill>
          <a:blip r:embed="rId2"/>
          <a:stretch>
            <a:fillRect/>
          </a:stretch>
        </p:blipFill>
        <p:spPr>
          <a:xfrm>
            <a:off x="1252151" y="1945112"/>
            <a:ext cx="9003957" cy="3886294"/>
          </a:xfrm>
          <a:prstGeom prst="rect">
            <a:avLst/>
          </a:prstGeom>
        </p:spPr>
      </p:pic>
    </p:spTree>
    <p:extLst>
      <p:ext uri="{BB962C8B-B14F-4D97-AF65-F5344CB8AC3E}">
        <p14:creationId xmlns:p14="http://schemas.microsoft.com/office/powerpoint/2010/main" val="2858328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7EFB7C-8672-055A-F204-347EB3A556EC}"/>
              </a:ext>
            </a:extLst>
          </p:cNvPr>
          <p:cNvSpPr>
            <a:spLocks noGrp="1"/>
          </p:cNvSpPr>
          <p:nvPr>
            <p:ph type="ctrTitle"/>
          </p:nvPr>
        </p:nvSpPr>
        <p:spPr>
          <a:xfrm>
            <a:off x="1856046" y="2432221"/>
            <a:ext cx="8915399" cy="2262781"/>
          </a:xfrm>
        </p:spPr>
        <p:txBody>
          <a:bodyPr>
            <a:noAutofit/>
          </a:bodyPr>
          <a:lstStyle/>
          <a:p>
            <a:r>
              <a:rPr lang="pt-BR" sz="12400" dirty="0">
                <a:latin typeface="Arial" panose="020B0604020202020204" pitchFamily="34" charset="0"/>
                <a:cs typeface="Arial" panose="020B0604020202020204" pitchFamily="34" charset="0"/>
              </a:rPr>
              <a:t>Obrigada</a:t>
            </a:r>
            <a:r>
              <a:rPr lang="pt-BR" sz="13800" dirty="0">
                <a:latin typeface="Arial" panose="020B0604020202020204" pitchFamily="34" charset="0"/>
                <a:cs typeface="Arial" panose="020B0604020202020204" pitchFamily="34" charset="0"/>
              </a:rPr>
              <a:t>!</a:t>
            </a:r>
            <a:endParaRPr lang="pt-BR" sz="8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295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73015" y="264246"/>
            <a:ext cx="10245969" cy="972909"/>
          </a:xfrm>
        </p:spPr>
        <p:txBody>
          <a:bodyPr>
            <a:normAutofit/>
          </a:bodyPr>
          <a:lstStyle/>
          <a:p>
            <a:pPr algn="just"/>
            <a:r>
              <a:rPr lang="pt-BR" b="1" dirty="0">
                <a:effectLst>
                  <a:outerShdw blurRad="12700" dist="38100" dir="2700000" algn="tl">
                    <a:schemeClr val="accent5">
                      <a:lumMod val="60000"/>
                      <a:lumOff val="40000"/>
                    </a:schemeClr>
                  </a:outerShdw>
                </a:effectLst>
              </a:rPr>
              <a:t>Ciclo da Contratação Pública</a:t>
            </a:r>
            <a:endParaRPr lang="pt-BR" dirty="0"/>
          </a:p>
        </p:txBody>
      </p:sp>
      <p:pic>
        <p:nvPicPr>
          <p:cNvPr id="4" name="Imagem 3"/>
          <p:cNvPicPr>
            <a:picLocks noChangeAspect="1"/>
          </p:cNvPicPr>
          <p:nvPr/>
        </p:nvPicPr>
        <p:blipFill>
          <a:blip r:embed="rId2"/>
          <a:stretch>
            <a:fillRect/>
          </a:stretch>
        </p:blipFill>
        <p:spPr>
          <a:xfrm>
            <a:off x="1223891" y="1237155"/>
            <a:ext cx="10245968" cy="5356599"/>
          </a:xfrm>
          <a:prstGeom prst="rect">
            <a:avLst/>
          </a:prstGeom>
        </p:spPr>
      </p:pic>
    </p:spTree>
    <p:extLst>
      <p:ext uri="{BB962C8B-B14F-4D97-AF65-F5344CB8AC3E}">
        <p14:creationId xmlns:p14="http://schemas.microsoft.com/office/powerpoint/2010/main" val="360135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07963"/>
            <a:ext cx="9144000" cy="892180"/>
          </a:xfrm>
        </p:spPr>
        <p:txBody>
          <a:bodyPr>
            <a:normAutofit fontScale="90000"/>
          </a:bodyPr>
          <a:lstStyle/>
          <a:p>
            <a:pPr algn="just"/>
            <a:r>
              <a:rPr lang="pt-BR" b="1" dirty="0">
                <a:effectLst>
                  <a:outerShdw dist="38100" dir="2700000" algn="bl">
                    <a:schemeClr val="accent5"/>
                  </a:outerShdw>
                </a:effectLst>
              </a:rPr>
              <a:t> Contrato Administrativo</a:t>
            </a:r>
            <a:endParaRPr lang="pt-BR" dirty="0"/>
          </a:p>
        </p:txBody>
      </p:sp>
      <p:sp>
        <p:nvSpPr>
          <p:cNvPr id="3" name="Subtítulo 2"/>
          <p:cNvSpPr>
            <a:spLocks noGrp="1"/>
          </p:cNvSpPr>
          <p:nvPr>
            <p:ph type="subTitle" idx="1"/>
          </p:nvPr>
        </p:nvSpPr>
        <p:spPr>
          <a:xfrm>
            <a:off x="1523999" y="1448973"/>
            <a:ext cx="9687951" cy="5001064"/>
          </a:xfrm>
        </p:spPr>
        <p:txBody>
          <a:bodyPr>
            <a:noAutofit/>
          </a:bodyPr>
          <a:lstStyle/>
          <a:p>
            <a:pPr algn="just"/>
            <a:r>
              <a:rPr lang="pt-BR" sz="2400" b="1" dirty="0">
                <a:solidFill>
                  <a:schemeClr val="tx1"/>
                </a:solidFill>
              </a:rPr>
              <a:t>DEFINIÇÃO LEGAL: “Lei n.º 8.666/93, Art. 2º....</a:t>
            </a:r>
            <a:endParaRPr lang="pt-BR" sz="2400" dirty="0">
              <a:solidFill>
                <a:schemeClr val="tx1"/>
              </a:solidFill>
            </a:endParaRPr>
          </a:p>
          <a:p>
            <a:pPr algn="just"/>
            <a:r>
              <a:rPr lang="pt-BR" sz="2400" b="1" dirty="0">
                <a:solidFill>
                  <a:schemeClr val="tx1"/>
                </a:solidFill>
              </a:rPr>
              <a:t>Parágrafo Único. </a:t>
            </a:r>
            <a:r>
              <a:rPr lang="pt-BR" sz="2400" dirty="0">
                <a:solidFill>
                  <a:schemeClr val="tx1"/>
                </a:solidFill>
              </a:rPr>
              <a:t>Para fins desta Lei, considera-se contrato todo e qualquer ajuste entre os órgãos ou entidades da Administração Pública e Particulares, em que haja um acordo de vontades para a formação de vínculo e a estipulação de obrigações recíprocas, seja qual for a denominação utilizada.”</a:t>
            </a:r>
          </a:p>
          <a:p>
            <a:pPr algn="just"/>
            <a:r>
              <a:rPr lang="pt-BR" sz="2400" i="1" dirty="0">
                <a:solidFill>
                  <a:schemeClr val="tx1"/>
                </a:solidFill>
              </a:rPr>
              <a:t>“Contrato administrativo </a:t>
            </a:r>
            <a:r>
              <a:rPr lang="pt-BR" sz="2400" dirty="0">
                <a:solidFill>
                  <a:schemeClr val="tx1"/>
                </a:solidFill>
              </a:rPr>
              <a:t>é o ajuste que a Administração Pública, agindo nessa qualidade, firma com o particular ou outra entidade administrativa para a consecução de objetivos de interesse público, nas condições estabelecidas pela própria Administração.”</a:t>
            </a:r>
          </a:p>
          <a:p>
            <a:pPr algn="just"/>
            <a:r>
              <a:rPr lang="pt-BR" dirty="0">
                <a:solidFill>
                  <a:schemeClr val="tx1"/>
                </a:solidFill>
              </a:rPr>
              <a:t>MEIRELLES, Hely Lopes. </a:t>
            </a:r>
            <a:r>
              <a:rPr lang="pt-BR" i="1" dirty="0">
                <a:solidFill>
                  <a:schemeClr val="tx1"/>
                </a:solidFill>
              </a:rPr>
              <a:t>Direito</a:t>
            </a:r>
            <a:endParaRPr lang="pt-BR" dirty="0">
              <a:solidFill>
                <a:schemeClr val="tx1"/>
              </a:solidFill>
            </a:endParaRPr>
          </a:p>
          <a:p>
            <a:pPr algn="just"/>
            <a:r>
              <a:rPr lang="pt-BR" i="1" dirty="0">
                <a:solidFill>
                  <a:schemeClr val="tx1"/>
                </a:solidFill>
              </a:rPr>
              <a:t>Administrativo Brasileiro. </a:t>
            </a:r>
            <a:r>
              <a:rPr lang="pt-BR" dirty="0">
                <a:solidFill>
                  <a:schemeClr val="tx1"/>
                </a:solidFill>
              </a:rPr>
              <a:t>São Paulo: Ed. Malheiros, 2009, 35ª Ed., p. 214.</a:t>
            </a:r>
          </a:p>
          <a:p>
            <a:endParaRPr lang="pt-BR" sz="2400" dirty="0">
              <a:solidFill>
                <a:schemeClr val="tx1"/>
              </a:solidFill>
            </a:endParaRPr>
          </a:p>
        </p:txBody>
      </p:sp>
    </p:spTree>
    <p:extLst>
      <p:ext uri="{BB962C8B-B14F-4D97-AF65-F5344CB8AC3E}">
        <p14:creationId xmlns:p14="http://schemas.microsoft.com/office/powerpoint/2010/main" val="191613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92282"/>
            <a:ext cx="9144000" cy="751503"/>
          </a:xfrm>
        </p:spPr>
        <p:txBody>
          <a:bodyPr>
            <a:normAutofit fontScale="90000"/>
          </a:bodyPr>
          <a:lstStyle/>
          <a:p>
            <a:pPr algn="just"/>
            <a:r>
              <a:rPr lang="pt-BR" b="1" dirty="0">
                <a:effectLst>
                  <a:outerShdw dist="38100" dir="2700000" algn="bl">
                    <a:schemeClr val="accent5"/>
                  </a:outerShdw>
                </a:effectLst>
              </a:rPr>
              <a:t>Estágios da Despesa Pública</a:t>
            </a:r>
            <a:endParaRPr lang="pt-BR" dirty="0"/>
          </a:p>
        </p:txBody>
      </p:sp>
      <p:sp>
        <p:nvSpPr>
          <p:cNvPr id="3" name="Subtítulo 2"/>
          <p:cNvSpPr>
            <a:spLocks noGrp="1"/>
          </p:cNvSpPr>
          <p:nvPr>
            <p:ph type="subTitle" idx="1"/>
          </p:nvPr>
        </p:nvSpPr>
        <p:spPr>
          <a:xfrm>
            <a:off x="1523999" y="1505243"/>
            <a:ext cx="9687951" cy="4760475"/>
          </a:xfrm>
        </p:spPr>
        <p:txBody>
          <a:bodyPr>
            <a:normAutofit/>
          </a:bodyPr>
          <a:lstStyle/>
          <a:p>
            <a:pPr algn="just"/>
            <a:r>
              <a:rPr lang="pt-BR" sz="2800" dirty="0">
                <a:solidFill>
                  <a:schemeClr val="tx1"/>
                </a:solidFill>
              </a:rPr>
              <a:t>Os </a:t>
            </a:r>
            <a:r>
              <a:rPr lang="pt-BR" sz="2800" b="1" dirty="0">
                <a:solidFill>
                  <a:schemeClr val="tx1"/>
                </a:solidFill>
              </a:rPr>
              <a:t>estágios da despesa pública, conforme previsto na Lei nº 4.320/1964 são: empenho, </a:t>
            </a:r>
            <a:r>
              <a:rPr lang="pt-BR" sz="2800" b="1" u="sng" dirty="0">
                <a:solidFill>
                  <a:schemeClr val="tx1"/>
                </a:solidFill>
              </a:rPr>
              <a:t>liquidação</a:t>
            </a:r>
            <a:r>
              <a:rPr lang="pt-BR" sz="2800" b="1" dirty="0">
                <a:solidFill>
                  <a:schemeClr val="tx1"/>
                </a:solidFill>
              </a:rPr>
              <a:t> e pagamento.</a:t>
            </a:r>
            <a:r>
              <a:rPr lang="pt-BR" sz="2800" dirty="0">
                <a:solidFill>
                  <a:schemeClr val="tx1"/>
                </a:solidFill>
              </a:rPr>
              <a:t> </a:t>
            </a:r>
          </a:p>
          <a:p>
            <a:pPr algn="just"/>
            <a:r>
              <a:rPr lang="pt-BR" sz="2800" b="1" dirty="0">
                <a:solidFill>
                  <a:schemeClr val="tx1"/>
                </a:solidFill>
              </a:rPr>
              <a:t>A LEI 4.320/64 </a:t>
            </a:r>
            <a:r>
              <a:rPr lang="pt-BR" sz="2800" dirty="0">
                <a:solidFill>
                  <a:schemeClr val="tx1"/>
                </a:solidFill>
              </a:rPr>
              <a:t>(Lei de Normas Gerais de Direito Financeiro)</a:t>
            </a:r>
          </a:p>
          <a:p>
            <a:pPr algn="just"/>
            <a:r>
              <a:rPr lang="pt-BR" sz="2800" dirty="0">
                <a:solidFill>
                  <a:schemeClr val="tx1"/>
                </a:solidFill>
              </a:rPr>
              <a:t>Estabelece em seu Art. 62 que: “</a:t>
            </a:r>
            <a:r>
              <a:rPr lang="pt-BR" sz="2800" b="1" dirty="0">
                <a:solidFill>
                  <a:schemeClr val="tx1"/>
                </a:solidFill>
              </a:rPr>
              <a:t>O pagamento da </a:t>
            </a:r>
            <a:r>
              <a:rPr lang="pt-BR" sz="2800" b="1" i="1" dirty="0">
                <a:solidFill>
                  <a:schemeClr val="tx1"/>
                </a:solidFill>
              </a:rPr>
              <a:t>despesa</a:t>
            </a:r>
            <a:r>
              <a:rPr lang="pt-BR" sz="2800" b="1" dirty="0">
                <a:solidFill>
                  <a:schemeClr val="tx1"/>
                </a:solidFill>
              </a:rPr>
              <a:t> só será efetuado quando ordenado após sua regular </a:t>
            </a:r>
            <a:r>
              <a:rPr lang="pt-BR" sz="2800" b="1" i="1" dirty="0">
                <a:solidFill>
                  <a:schemeClr val="tx1"/>
                </a:solidFill>
              </a:rPr>
              <a:t>liquidação</a:t>
            </a:r>
            <a:r>
              <a:rPr lang="pt-BR" sz="2800" b="1" dirty="0">
                <a:solidFill>
                  <a:schemeClr val="tx1"/>
                </a:solidFill>
              </a:rPr>
              <a:t>.” </a:t>
            </a:r>
            <a:endParaRPr lang="pt-BR" sz="2800" dirty="0">
              <a:solidFill>
                <a:schemeClr val="tx1"/>
              </a:solidFill>
            </a:endParaRPr>
          </a:p>
          <a:p>
            <a:pPr algn="just"/>
            <a:r>
              <a:rPr lang="pt-BR" sz="2800" b="1" dirty="0">
                <a:solidFill>
                  <a:schemeClr val="tx1"/>
                </a:solidFill>
              </a:rPr>
              <a:t>Assim, a liquidação é condição essencial para que a despesa seja paga. </a:t>
            </a:r>
            <a:endParaRPr lang="pt-BR" sz="2800" dirty="0">
              <a:solidFill>
                <a:schemeClr val="tx1"/>
              </a:solidFill>
            </a:endParaRPr>
          </a:p>
          <a:p>
            <a:pPr algn="just"/>
            <a:endParaRPr lang="pt-BR" sz="2800" dirty="0">
              <a:solidFill>
                <a:schemeClr val="tx1"/>
              </a:solidFill>
            </a:endParaRPr>
          </a:p>
        </p:txBody>
      </p:sp>
    </p:spTree>
    <p:extLst>
      <p:ext uri="{BB962C8B-B14F-4D97-AF65-F5344CB8AC3E}">
        <p14:creationId xmlns:p14="http://schemas.microsoft.com/office/powerpoint/2010/main" val="167159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36097"/>
            <a:ext cx="9144000" cy="765571"/>
          </a:xfrm>
        </p:spPr>
        <p:txBody>
          <a:bodyPr>
            <a:normAutofit fontScale="90000"/>
          </a:bodyPr>
          <a:lstStyle/>
          <a:p>
            <a:pPr algn="just"/>
            <a:r>
              <a:rPr lang="pt-BR" b="1" dirty="0">
                <a:effectLst>
                  <a:outerShdw dist="38100" dir="2700000" algn="bl">
                    <a:schemeClr val="accent5"/>
                  </a:outerShdw>
                </a:effectLst>
              </a:rPr>
              <a:t>Estágios da Despesa Pública</a:t>
            </a:r>
            <a:endParaRPr lang="pt-BR" dirty="0"/>
          </a:p>
        </p:txBody>
      </p:sp>
      <p:sp>
        <p:nvSpPr>
          <p:cNvPr id="3" name="Subtítulo 2"/>
          <p:cNvSpPr>
            <a:spLocks noGrp="1"/>
          </p:cNvSpPr>
          <p:nvPr>
            <p:ph type="subTitle" idx="1"/>
          </p:nvPr>
        </p:nvSpPr>
        <p:spPr>
          <a:xfrm>
            <a:off x="1674055" y="1308296"/>
            <a:ext cx="10128738" cy="5331655"/>
          </a:xfrm>
        </p:spPr>
        <p:txBody>
          <a:bodyPr>
            <a:noAutofit/>
          </a:bodyPr>
          <a:lstStyle/>
          <a:p>
            <a:pPr algn="just"/>
            <a:r>
              <a:rPr lang="pt-BR" sz="2000" dirty="0">
                <a:solidFill>
                  <a:schemeClr val="tx1"/>
                </a:solidFill>
              </a:rPr>
              <a:t>A liquidação da despesa segundo o</a:t>
            </a:r>
            <a:r>
              <a:rPr lang="pt-BR" sz="2000" b="1" dirty="0">
                <a:solidFill>
                  <a:schemeClr val="tx1"/>
                </a:solidFill>
              </a:rPr>
              <a:t> Art. 63, “[...]</a:t>
            </a:r>
            <a:r>
              <a:rPr lang="pt-BR" sz="2000" dirty="0">
                <a:solidFill>
                  <a:schemeClr val="tx1"/>
                </a:solidFill>
              </a:rPr>
              <a:t> consiste na </a:t>
            </a:r>
            <a:r>
              <a:rPr lang="pt-BR" sz="2000" b="1" dirty="0">
                <a:solidFill>
                  <a:schemeClr val="tx1"/>
                </a:solidFill>
              </a:rPr>
              <a:t>verificação do direito adquirido pelo credor</a:t>
            </a:r>
            <a:r>
              <a:rPr lang="pt-BR" sz="2000" dirty="0">
                <a:solidFill>
                  <a:schemeClr val="tx1"/>
                </a:solidFill>
              </a:rPr>
              <a:t> tendo por base os títulos e documentos comprobatórios do respectivo crédito.” </a:t>
            </a:r>
          </a:p>
          <a:p>
            <a:pPr algn="just"/>
            <a:r>
              <a:rPr lang="pt-BR" sz="2000" dirty="0">
                <a:solidFill>
                  <a:schemeClr val="tx1"/>
                </a:solidFill>
              </a:rPr>
              <a:t>§ 1° Essa verificação tem por fim apurar:</a:t>
            </a:r>
          </a:p>
          <a:p>
            <a:pPr algn="just"/>
            <a:r>
              <a:rPr lang="pt-BR" sz="2000" dirty="0">
                <a:solidFill>
                  <a:schemeClr val="tx1"/>
                </a:solidFill>
              </a:rPr>
              <a:t>I – a origem e o objeto do que se deve pagar;  </a:t>
            </a:r>
          </a:p>
          <a:p>
            <a:pPr algn="just"/>
            <a:r>
              <a:rPr lang="pt-BR" sz="2000" dirty="0">
                <a:solidFill>
                  <a:schemeClr val="tx1"/>
                </a:solidFill>
              </a:rPr>
              <a:t>II – a importância exata a pagar;        </a:t>
            </a:r>
          </a:p>
          <a:p>
            <a:pPr algn="just"/>
            <a:r>
              <a:rPr lang="pt-BR" sz="2000" dirty="0">
                <a:solidFill>
                  <a:schemeClr val="tx1"/>
                </a:solidFill>
              </a:rPr>
              <a:t>III – a quem se deve pagar a importância, para extinguir a obrigação.</a:t>
            </a:r>
          </a:p>
          <a:p>
            <a:pPr algn="just"/>
            <a:r>
              <a:rPr lang="pt-BR" sz="2000" dirty="0">
                <a:solidFill>
                  <a:schemeClr val="tx1"/>
                </a:solidFill>
              </a:rPr>
              <a:t>§ 2º A liquidação da despesa por fornecimentos feitos ou serviços prestados terá por base:</a:t>
            </a:r>
          </a:p>
          <a:p>
            <a:pPr algn="just"/>
            <a:r>
              <a:rPr lang="pt-BR" sz="2000" dirty="0">
                <a:solidFill>
                  <a:schemeClr val="tx1"/>
                </a:solidFill>
              </a:rPr>
              <a:t>I - o contrato, ajuste ou acordo respectivo (documentos que comprovam o acordo entre o ente governamental e o credor);     </a:t>
            </a:r>
          </a:p>
          <a:p>
            <a:pPr algn="just"/>
            <a:r>
              <a:rPr lang="pt-BR" sz="2000" dirty="0">
                <a:solidFill>
                  <a:schemeClr val="tx1"/>
                </a:solidFill>
              </a:rPr>
              <a:t> II - a nota de empenho;        </a:t>
            </a:r>
          </a:p>
          <a:p>
            <a:pPr algn="just"/>
            <a:r>
              <a:rPr lang="pt-BR" sz="2000" dirty="0">
                <a:solidFill>
                  <a:schemeClr val="tx1"/>
                </a:solidFill>
              </a:rPr>
              <a:t>III - os comprovantes da entrega de material ou da prestação efetiva do serviços </a:t>
            </a:r>
          </a:p>
          <a:p>
            <a:pPr algn="just"/>
            <a:r>
              <a:rPr lang="pt-BR" sz="2000" dirty="0">
                <a:solidFill>
                  <a:schemeClr val="tx1"/>
                </a:solidFill>
              </a:rPr>
              <a:t>(Notas fiscais, recibos, faturas).</a:t>
            </a:r>
          </a:p>
          <a:p>
            <a:endParaRPr lang="pt-BR" sz="2000" dirty="0">
              <a:solidFill>
                <a:schemeClr val="tx1"/>
              </a:solidFill>
            </a:endParaRPr>
          </a:p>
        </p:txBody>
      </p:sp>
    </p:spTree>
    <p:extLst>
      <p:ext uri="{BB962C8B-B14F-4D97-AF65-F5344CB8AC3E}">
        <p14:creationId xmlns:p14="http://schemas.microsoft.com/office/powerpoint/2010/main" val="250001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87791" y="602673"/>
            <a:ext cx="10311617" cy="976745"/>
          </a:xfrm>
        </p:spPr>
        <p:txBody>
          <a:bodyPr>
            <a:noAutofit/>
          </a:bodyPr>
          <a:lstStyle/>
          <a:p>
            <a:r>
              <a:rPr lang="pt-BR" sz="3600" b="1" dirty="0">
                <a:effectLst>
                  <a:outerShdw dist="38100" dir="2700000" algn="bl">
                    <a:schemeClr val="accent5"/>
                  </a:outerShdw>
                </a:effectLst>
              </a:rPr>
              <a:t>Procedimento de Verificação da Execução:</a:t>
            </a:r>
            <a:endParaRPr lang="pt-BR" sz="3600" dirty="0"/>
          </a:p>
        </p:txBody>
      </p:sp>
      <p:sp>
        <p:nvSpPr>
          <p:cNvPr id="3" name="Subtítulo 2"/>
          <p:cNvSpPr>
            <a:spLocks noGrp="1"/>
          </p:cNvSpPr>
          <p:nvPr>
            <p:ph type="subTitle" idx="1"/>
          </p:nvPr>
        </p:nvSpPr>
        <p:spPr>
          <a:xfrm>
            <a:off x="1378635" y="1996499"/>
            <a:ext cx="10635174" cy="4530910"/>
          </a:xfrm>
        </p:spPr>
        <p:txBody>
          <a:bodyPr>
            <a:normAutofit/>
          </a:bodyPr>
          <a:lstStyle/>
          <a:p>
            <a:pPr marL="457200" lvl="0" indent="-457200" algn="just">
              <a:buFont typeface="Wingdings" panose="05000000000000000000" pitchFamily="2" charset="2"/>
              <a:buChar char="ü"/>
            </a:pPr>
            <a:r>
              <a:rPr lang="pt-BR" sz="2400" dirty="0">
                <a:solidFill>
                  <a:schemeClr val="tx1"/>
                </a:solidFill>
              </a:rPr>
              <a:t>Processo encontra-se devidamente instruído e numerado?  Se for processo suplementar contém a documentação exigida?</a:t>
            </a:r>
          </a:p>
          <a:p>
            <a:pPr marL="457200" lvl="0" indent="-457200" algn="just">
              <a:buFont typeface="Wingdings" panose="05000000000000000000" pitchFamily="2" charset="2"/>
              <a:buChar char="ü"/>
            </a:pPr>
            <a:r>
              <a:rPr lang="pt-BR" sz="2400" dirty="0">
                <a:solidFill>
                  <a:schemeClr val="tx1"/>
                </a:solidFill>
              </a:rPr>
              <a:t>Processo tem manifestação do Departamento da Análise Prévia da COGER? - As recomendações contidas no Relatório de Análise foram atendidas/justificadas?</a:t>
            </a:r>
          </a:p>
          <a:p>
            <a:pPr marL="457200" lvl="0" indent="-457200" algn="just">
              <a:buFont typeface="Wingdings" panose="05000000000000000000" pitchFamily="2" charset="2"/>
              <a:buChar char="ü"/>
            </a:pPr>
            <a:r>
              <a:rPr lang="pt-BR" sz="2400" dirty="0">
                <a:solidFill>
                  <a:schemeClr val="tx1"/>
                </a:solidFill>
              </a:rPr>
              <a:t>O procedimento foi homologado?</a:t>
            </a:r>
          </a:p>
          <a:p>
            <a:pPr marL="457200" lvl="0" indent="-457200" algn="just">
              <a:buFont typeface="Wingdings" panose="05000000000000000000" pitchFamily="2" charset="2"/>
              <a:buChar char="ü"/>
            </a:pPr>
            <a:r>
              <a:rPr lang="pt-BR" sz="2400" dirty="0">
                <a:solidFill>
                  <a:schemeClr val="tx1"/>
                </a:solidFill>
              </a:rPr>
              <a:t>A nota de empenho foi emitida com a especificação do objeto licitado (</a:t>
            </a:r>
            <a:r>
              <a:rPr lang="pt-BR" sz="2400" b="1" dirty="0">
                <a:solidFill>
                  <a:schemeClr val="tx1"/>
                </a:solidFill>
              </a:rPr>
              <a:t>Fonte, elemento, modalidade, tipo de empenho etc..</a:t>
            </a:r>
            <a:r>
              <a:rPr lang="pt-BR" sz="2400" dirty="0">
                <a:solidFill>
                  <a:schemeClr val="tx1"/>
                </a:solidFill>
              </a:rPr>
              <a:t>.)? – Se houve mudança de fonte Tem justificativa?</a:t>
            </a:r>
          </a:p>
          <a:p>
            <a:pPr marL="457200" lvl="0" indent="-457200" algn="just">
              <a:buFont typeface="+mj-lt"/>
              <a:buAutoNum type="arabicPeriod"/>
            </a:pPr>
            <a:endParaRPr lang="pt-BR" sz="2400" dirty="0">
              <a:solidFill>
                <a:schemeClr val="tx1"/>
              </a:solidFill>
            </a:endParaRPr>
          </a:p>
          <a:p>
            <a:endParaRPr lang="pt-BR" sz="2400" dirty="0">
              <a:solidFill>
                <a:schemeClr val="tx1"/>
              </a:solidFill>
            </a:endParaRPr>
          </a:p>
        </p:txBody>
      </p:sp>
    </p:spTree>
    <p:extLst>
      <p:ext uri="{BB962C8B-B14F-4D97-AF65-F5344CB8AC3E}">
        <p14:creationId xmlns:p14="http://schemas.microsoft.com/office/powerpoint/2010/main" val="143738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41119" y="229235"/>
            <a:ext cx="10350413" cy="976745"/>
          </a:xfrm>
        </p:spPr>
        <p:txBody>
          <a:bodyPr>
            <a:noAutofit/>
          </a:bodyPr>
          <a:lstStyle/>
          <a:p>
            <a:r>
              <a:rPr lang="pt-BR" sz="3600" b="1" dirty="0">
                <a:effectLst>
                  <a:outerShdw dist="38100" dir="2700000" algn="bl">
                    <a:schemeClr val="accent5"/>
                  </a:outerShdw>
                </a:effectLst>
              </a:rPr>
              <a:t>Procedimento de Verificação da Execução:</a:t>
            </a:r>
            <a:endParaRPr lang="pt-BR" sz="3600" dirty="0"/>
          </a:p>
        </p:txBody>
      </p:sp>
      <p:sp>
        <p:nvSpPr>
          <p:cNvPr id="3" name="Subtítulo 2"/>
          <p:cNvSpPr>
            <a:spLocks noGrp="1"/>
          </p:cNvSpPr>
          <p:nvPr>
            <p:ph type="subTitle" idx="1"/>
          </p:nvPr>
        </p:nvSpPr>
        <p:spPr>
          <a:xfrm>
            <a:off x="576775" y="1491175"/>
            <a:ext cx="11114757" cy="4844881"/>
          </a:xfrm>
        </p:spPr>
        <p:txBody>
          <a:bodyPr>
            <a:normAutofit lnSpcReduction="10000"/>
          </a:bodyPr>
          <a:lstStyle/>
          <a:p>
            <a:pPr marL="457200" lvl="0" indent="-457200" algn="just">
              <a:buFont typeface="Wingdings" panose="05000000000000000000" pitchFamily="2" charset="2"/>
              <a:buChar char="ü"/>
            </a:pPr>
            <a:r>
              <a:rPr lang="pt-BR" sz="2800" dirty="0">
                <a:solidFill>
                  <a:schemeClr val="tx1"/>
                </a:solidFill>
              </a:rPr>
              <a:t>O Contrato foi celebrado em conformidade com a minuta aprovada - nos mesmos termos do TR/PB?  - Está assinado pelas partes e testemunhas?  - Se por representante tem procuração?</a:t>
            </a:r>
          </a:p>
          <a:p>
            <a:pPr marL="457200" lvl="0" indent="-457200" algn="just">
              <a:buFont typeface="Wingdings" panose="05000000000000000000" pitchFamily="2" charset="2"/>
              <a:buChar char="ü"/>
            </a:pPr>
            <a:r>
              <a:rPr lang="pt-BR" sz="2800" dirty="0">
                <a:solidFill>
                  <a:schemeClr val="tx1"/>
                </a:solidFill>
              </a:rPr>
              <a:t> O extrato do </a:t>
            </a:r>
            <a:r>
              <a:rPr lang="pt-BR" sz="3200" dirty="0">
                <a:solidFill>
                  <a:schemeClr val="tx1"/>
                </a:solidFill>
              </a:rPr>
              <a:t>contrato</a:t>
            </a:r>
            <a:r>
              <a:rPr lang="pt-BR" sz="2800" dirty="0">
                <a:solidFill>
                  <a:schemeClr val="tx1"/>
                </a:solidFill>
              </a:rPr>
              <a:t> foi publicado conforme estabelece a Lei? que é até o 5º dia útil do mês seguinte ao de sua assinatura? (Art. 61, parágrafo Único)</a:t>
            </a:r>
          </a:p>
          <a:p>
            <a:pPr marL="457200" lvl="0" indent="-457200" algn="just">
              <a:buFont typeface="Wingdings" panose="05000000000000000000" pitchFamily="2" charset="2"/>
              <a:buChar char="ü"/>
            </a:pPr>
            <a:r>
              <a:rPr lang="pt-BR" sz="2800" dirty="0">
                <a:solidFill>
                  <a:schemeClr val="tx1"/>
                </a:solidFill>
              </a:rPr>
              <a:t>Foi designado gestor/fiscal/comissão para acompanhar a execução dos serviços? (Art. 67 da lei 8666/93), lembrando que na esfera estadual existe o Decreto 19.213-E, que </a:t>
            </a:r>
            <a:r>
              <a:rPr lang="pt-BR" sz="2800" b="1" dirty="0">
                <a:solidFill>
                  <a:schemeClr val="tx1"/>
                </a:solidFill>
              </a:rPr>
              <a:t>Regulamenta a fiscalização dos contratos no âmbito da Administração Pública Direta e Indireta do Estado de Roraima.</a:t>
            </a:r>
            <a:endParaRPr lang="pt-BR" sz="2800" dirty="0">
              <a:solidFill>
                <a:schemeClr val="tx1"/>
              </a:solidFill>
            </a:endParaRPr>
          </a:p>
          <a:p>
            <a:pPr marL="457200" lvl="0" indent="-457200" algn="just">
              <a:buFont typeface="+mj-lt"/>
              <a:buAutoNum type="arabicPeriod"/>
            </a:pPr>
            <a:endParaRPr lang="pt-BR" sz="2800" dirty="0">
              <a:solidFill>
                <a:schemeClr val="tx1"/>
              </a:solidFill>
            </a:endParaRPr>
          </a:p>
          <a:p>
            <a:endParaRPr lang="pt-BR" sz="2800" dirty="0">
              <a:solidFill>
                <a:schemeClr val="tx1"/>
              </a:solidFill>
            </a:endParaRPr>
          </a:p>
        </p:txBody>
      </p:sp>
    </p:spTree>
    <p:extLst>
      <p:ext uri="{BB962C8B-B14F-4D97-AF65-F5344CB8AC3E}">
        <p14:creationId xmlns:p14="http://schemas.microsoft.com/office/powerpoint/2010/main" val="58995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Cacho">
  <a:themeElements>
    <a:clrScheme name="Laran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289</TotalTime>
  <Words>3806</Words>
  <Application>Microsoft Office PowerPoint</Application>
  <PresentationFormat>Widescreen</PresentationFormat>
  <Paragraphs>202</Paragraphs>
  <Slides>38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38</vt:i4>
      </vt:variant>
    </vt:vector>
  </HeadingPairs>
  <TitlesOfParts>
    <vt:vector size="43" baseType="lpstr">
      <vt:lpstr>Arial</vt:lpstr>
      <vt:lpstr>Calibri</vt:lpstr>
      <vt:lpstr>Wingdings</vt:lpstr>
      <vt:lpstr>Wingdings 3</vt:lpstr>
      <vt:lpstr>Cacho</vt:lpstr>
      <vt:lpstr>ESTÁGIO DE LIQUIDAÇÃO DA DESPESA</vt:lpstr>
      <vt:lpstr>Falhas mais recorrentes em  processos administrativos</vt:lpstr>
      <vt:lpstr>DESPESA PÚBLICA</vt:lpstr>
      <vt:lpstr>Ciclo da Contratação Pública</vt:lpstr>
      <vt:lpstr> Contrato Administrativo</vt:lpstr>
      <vt:lpstr>Estágios da Despesa Pública</vt:lpstr>
      <vt:lpstr>Estágios da Despesa Pública</vt:lpstr>
      <vt:lpstr>Procedimento de Verificação da Execução:</vt:lpstr>
      <vt:lpstr>Procedimento de Verificação da Execução:</vt:lpstr>
      <vt:lpstr>Procedimento de Verificação da Execução:</vt:lpstr>
      <vt:lpstr>Procedimento de Verificação da Execução:</vt:lpstr>
      <vt:lpstr>Procedimento de Verificação da Execução:</vt:lpstr>
      <vt:lpstr>Procedimento de Verificação da Execução:</vt:lpstr>
      <vt:lpstr>Procedimento de Verificação da Execução:</vt:lpstr>
      <vt:lpstr>IMPORTANTE:</vt:lpstr>
      <vt:lpstr>Restos a pagar:</vt:lpstr>
      <vt:lpstr>Apresentação do PowerPoint</vt:lpstr>
      <vt:lpstr>Base Legal</vt:lpstr>
      <vt:lpstr>A FIGURA DO FISCAL</vt:lpstr>
      <vt:lpstr>DECRETO N° 19.213-E, DE 23 DE JULHO DE 2015.</vt:lpstr>
      <vt:lpstr>A FIGURA DO FISCAL</vt:lpstr>
      <vt:lpstr>A FIGURA DO FISCAL</vt:lpstr>
      <vt:lpstr>A FIGURA DO FISCAL</vt:lpstr>
      <vt:lpstr>FISCAL SUBSTITUTO</vt:lpstr>
      <vt:lpstr>SERVIDOR PODE RECUSAR OU NÃO?</vt:lpstr>
      <vt:lpstr>SERVIDOR PODE RECUSAR OU NÃO?</vt:lpstr>
      <vt:lpstr>O agente público pode se recusar a assumir a função de fiscal ou gestor de contrato? </vt:lpstr>
      <vt:lpstr>O agente público pode se recusar a assumir a função de fiscal ou gestor de contrato? </vt:lpstr>
      <vt:lpstr>Sobre a capacitação do fiscal de contrato</vt:lpstr>
      <vt:lpstr>GESTOR X FISCAL</vt:lpstr>
      <vt:lpstr>Instrução Normativa nº. 001/2022 - COGER</vt:lpstr>
      <vt:lpstr>Instrução Normativa nº. 001/2022 - COGER</vt:lpstr>
      <vt:lpstr>Instrução Normativa nº. 001/2022 - COGER</vt:lpstr>
      <vt:lpstr>Apresentação do PowerPoint</vt:lpstr>
      <vt:lpstr>Ordem Cronológica de Pagamento</vt:lpstr>
      <vt:lpstr>Ordem Cronológica de Pagamento</vt:lpstr>
      <vt:lpstr>Ordem Cronológica de Pagamento</vt:lpstr>
      <vt:lpstr>Obrigada!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ESTÁGIO DE LIQUIDAÇÃO DA DESPESA</dc:title>
  <dc:creator>Mary</dc:creator>
  <cp:lastModifiedBy>Nedra Lima</cp:lastModifiedBy>
  <cp:revision>20</cp:revision>
  <dcterms:created xsi:type="dcterms:W3CDTF">2019-05-17T15:28:15Z</dcterms:created>
  <dcterms:modified xsi:type="dcterms:W3CDTF">2023-02-16T12:04:39Z</dcterms:modified>
</cp:coreProperties>
</file>